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57" r:id="rId4"/>
    <p:sldId id="258" r:id="rId5"/>
    <p:sldId id="262" r:id="rId6"/>
    <p:sldId id="273" r:id="rId7"/>
    <p:sldId id="261" r:id="rId8"/>
    <p:sldId id="265" r:id="rId9"/>
    <p:sldId id="266" r:id="rId10"/>
    <p:sldId id="267" r:id="rId11"/>
    <p:sldId id="263" r:id="rId12"/>
    <p:sldId id="270" r:id="rId13"/>
    <p:sldId id="269" r:id="rId14"/>
    <p:sldId id="268" r:id="rId15"/>
    <p:sldId id="274" r:id="rId16"/>
    <p:sldId id="275" r:id="rId17"/>
    <p:sldId id="281" r:id="rId18"/>
    <p:sldId id="279" r:id="rId19"/>
    <p:sldId id="277" r:id="rId20"/>
    <p:sldId id="28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Можачих" initials="СМ" lastIdx="0" clrIdx="0">
    <p:extLst>
      <p:ext uri="{19B8F6BF-5375-455C-9EA6-DF929625EA0E}">
        <p15:presenceInfo xmlns="" xmlns:p15="http://schemas.microsoft.com/office/powerpoint/2012/main" userId="f1897cfd71ded5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1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4;&#1080;&#1076;&#1077;&#1086;\Documents\&#1044;&#1086;&#1082;&#1083;&#1072;&#1076;\&#1058;&#1072;&#1073;&#1083;&#1080;&#1094;&#1099;%20&#1076;&#1083;&#1103;%20&#1076;&#1086;&#1082;&#1083;&#1072;&#1076;&#1072;_2018-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4;&#1080;&#1076;&#1077;&#1086;\Documents\&#1044;&#1086;&#1082;&#1083;&#1072;&#1076;\&#1058;&#1072;&#1073;&#1083;&#1080;&#1094;&#1099;%20&#1076;&#1083;&#1103;%20&#1076;&#1086;&#1082;&#1083;&#1072;&#1076;&#1072;_2018-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&#1084;&#1074;&#1080;&#1076;&#1077;&#1086;\Documents\&#1044;&#1086;&#1082;&#1083;&#1072;&#1076;\&#1058;&#1072;&#1073;&#1083;&#1080;&#1094;&#1099;%20&#1076;&#1083;&#1103;%20&#1076;&#1086;&#1082;&#1083;&#1072;&#1076;&#1072;_2018-20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r>
              <a:rPr lang="ru-RU" sz="2000" b="1" cap="none" spc="0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Основные параметры бюджета города</a:t>
            </a:r>
            <a:r>
              <a:rPr lang="ru-RU" sz="2000" b="1" cap="none" spc="0" baseline="0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Сарова </a:t>
            </a:r>
          </a:p>
          <a:p>
            <a: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r>
              <a:rPr lang="ru-RU" sz="2000" b="1" cap="none" spc="0" baseline="0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на 2018 год и на плановый период 2019 и 2020 годов</a:t>
            </a:r>
            <a:endParaRPr lang="ru-RU" sz="2000" b="1" cap="none" spc="0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5507509639183994"/>
          <c:y val="0"/>
        </c:manualLayout>
      </c:layout>
      <c:spPr>
        <a:noFill/>
        <a:effectLst>
          <a:innerShdw blurRad="63500" dist="50800" dir="13500000">
            <a:prstClr val="black">
              <a:alpha val="50000"/>
            </a:prstClr>
          </a:innerShdw>
        </a:effectLst>
      </c:spPr>
    </c:title>
    <c:view3D>
      <c:rotX val="10"/>
      <c:rotY val="80"/>
      <c:rAngAx val="1"/>
    </c:view3D>
    <c:plotArea>
      <c:layout>
        <c:manualLayout>
          <c:layoutTarget val="inner"/>
          <c:xMode val="edge"/>
          <c:yMode val="edge"/>
          <c:x val="1.987725213313974E-2"/>
          <c:y val="0.17505017960967287"/>
          <c:w val="0.97968017920534156"/>
          <c:h val="0.67990760285894258"/>
        </c:manualLayout>
      </c:layout>
      <c:bar3DChart>
        <c:barDir val="col"/>
        <c:grouping val="clustered"/>
        <c:ser>
          <c:idx val="0"/>
          <c:order val="0"/>
          <c:tx>
            <c:v>Доходы</c:v>
          </c:tx>
          <c:dLbls>
            <c:dLbl>
              <c:idx val="0"/>
              <c:layout>
                <c:manualLayout>
                  <c:x val="-3.4050174406602012E-2"/>
                  <c:y val="-1.727861771058316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3</a:t>
                    </a:r>
                    <a:r>
                      <a:rPr lang="en-US" b="1"/>
                      <a:t> 097,3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21-4096-8CC3-DECCEBE0CE2D}"/>
                </c:ext>
              </c:extLst>
            </c:dLbl>
            <c:dLbl>
              <c:idx val="1"/>
              <c:layout>
                <c:manualLayout>
                  <c:x val="-1.7921144424527403E-2"/>
                  <c:y val="-2.5917926565874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1-4096-8CC3-DECCEBE0CE2D}"/>
                </c:ext>
              </c:extLst>
            </c:dLbl>
            <c:dLbl>
              <c:idx val="2"/>
              <c:layout>
                <c:manualLayout>
                  <c:x val="-7.5630018056274603E-3"/>
                  <c:y val="-2.36168203532940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21-4096-8CC3-DECCEBE0C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'параметры бюджета'!$B$6:$D$6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'параметры бюджета'!$B$7:$D$7</c:f>
              <c:numCache>
                <c:formatCode>#,##0.0</c:formatCode>
                <c:ptCount val="3"/>
                <c:pt idx="0">
                  <c:v>3097.3209999999999</c:v>
                </c:pt>
                <c:pt idx="1">
                  <c:v>2855.6459</c:v>
                </c:pt>
                <c:pt idx="2">
                  <c:v>2922.8339000000033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21-4096-8CC3-DECCEBE0CE2D}"/>
            </c:ext>
          </c:extLst>
        </c:ser>
        <c:ser>
          <c:idx val="1"/>
          <c:order val="1"/>
          <c:tx>
            <c:v>Расходы</c:v>
          </c:tx>
          <c:dLbls>
            <c:dLbl>
              <c:idx val="0"/>
              <c:layout>
                <c:manualLayout>
                  <c:x val="4.3010746618865628E-2"/>
                  <c:y val="-1.43988480921526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1-4096-8CC3-DECCEBE0CE2D}"/>
                </c:ext>
              </c:extLst>
            </c:dLbl>
            <c:dLbl>
              <c:idx val="1"/>
              <c:layout>
                <c:manualLayout>
                  <c:x val="2.7013149084104088E-2"/>
                  <c:y val="-2.27993185942303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21-4096-8CC3-DECCEBE0CE2D}"/>
                </c:ext>
              </c:extLst>
            </c:dLbl>
            <c:dLbl>
              <c:idx val="2"/>
              <c:layout>
                <c:manualLayout>
                  <c:x val="3.4050174406602012E-2"/>
                  <c:y val="-2.5917926565874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1-4096-8CC3-DECCEBE0C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'параметры бюджета'!$B$6:$D$6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'параметры бюджета'!$B$8:$D$8</c:f>
              <c:numCache>
                <c:formatCode>#,##0.0</c:formatCode>
                <c:ptCount val="3"/>
                <c:pt idx="0">
                  <c:v>3311.9910000000032</c:v>
                </c:pt>
                <c:pt idx="1">
                  <c:v>3001.4458999999997</c:v>
                </c:pt>
                <c:pt idx="2">
                  <c:v>3129.2338999999997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21-4096-8CC3-DECCEBE0CE2D}"/>
            </c:ext>
          </c:extLst>
        </c:ser>
        <c:ser>
          <c:idx val="2"/>
          <c:order val="2"/>
          <c:tx>
            <c:v>Дефицит</c:v>
          </c:tx>
          <c:dLbls>
            <c:dLbl>
              <c:idx val="0"/>
              <c:layout>
                <c:manualLayout>
                  <c:x val="4.8864261769823523E-2"/>
                  <c:y val="-3.4557271414287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21-4096-8CC3-DECCEBE0CE2D}"/>
                </c:ext>
              </c:extLst>
            </c:dLbl>
            <c:dLbl>
              <c:idx val="1"/>
              <c:layout>
                <c:manualLayout>
                  <c:x val="5.8564883795340333E-2"/>
                  <c:y val="-3.50853608858276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1-4096-8CC3-DECCEBE0CE2D}"/>
                </c:ext>
              </c:extLst>
            </c:dLbl>
            <c:dLbl>
              <c:idx val="2"/>
              <c:layout>
                <c:manualLayout>
                  <c:x val="6.8660131330009533E-2"/>
                  <c:y val="-3.4028996778135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21-4096-8CC3-DECCEBE0C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'параметры бюджета'!$B$6:$D$6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'параметры бюджета'!$B$9:$D$9</c:f>
              <c:numCache>
                <c:formatCode>#,##0.0</c:formatCode>
                <c:ptCount val="3"/>
                <c:pt idx="0">
                  <c:v>214.67</c:v>
                </c:pt>
                <c:pt idx="1">
                  <c:v>145.80000000000001</c:v>
                </c:pt>
                <c:pt idx="2">
                  <c:v>206.4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921-4096-8CC3-DECCEBE0CE2D}"/>
            </c:ext>
          </c:extLst>
        </c:ser>
        <c:shape val="cylinder"/>
        <c:axId val="101044608"/>
        <c:axId val="101046144"/>
        <c:axId val="0"/>
      </c:bar3DChart>
      <c:catAx>
        <c:axId val="101044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1046144"/>
        <c:crosses val="autoZero"/>
        <c:auto val="1"/>
        <c:lblAlgn val="ctr"/>
        <c:lblOffset val="100"/>
      </c:catAx>
      <c:valAx>
        <c:axId val="101046144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100" b="1" i="1" dirty="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0.85306905242724973"/>
              <c:y val="0.13283946418144851"/>
            </c:manualLayout>
          </c:layout>
        </c:title>
        <c:numFmt formatCode="#,##0.0" sourceLinked="1"/>
        <c:tickLblPos val="none"/>
        <c:crossAx val="101044608"/>
        <c:crosses val="autoZero"/>
        <c:crossBetween val="between"/>
      </c:valAx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4.5092177036955422E-2"/>
          <c:y val="0.93237547679887589"/>
          <c:w val="0.90053743869880865"/>
          <c:h val="6.762452320112583E-2"/>
        </c:manualLayout>
      </c:layout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649435645809823E-2"/>
          <c:y val="9.7304049134778012E-2"/>
          <c:w val="0.94046997828975099"/>
          <c:h val="0.71412841888982714"/>
        </c:manualLayout>
      </c:layout>
      <c:barChart>
        <c:barDir val="col"/>
        <c:grouping val="clustered"/>
        <c:ser>
          <c:idx val="0"/>
          <c:order val="0"/>
          <c:tx>
            <c:strRef>
              <c:f>Доходы!$A$22</c:f>
              <c:strCache>
                <c:ptCount val="1"/>
                <c:pt idx="0">
                  <c:v>Доходы бюджета , 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Доходы!$B$21:$F$21</c:f>
              <c:strCache>
                <c:ptCount val="5"/>
                <c:pt idx="0">
                  <c:v> 2016 год</c:v>
                </c:pt>
                <c:pt idx="1">
                  <c:v> 2017 год</c:v>
                </c:pt>
                <c:pt idx="2">
                  <c:v>  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Доходы!$B$22:$F$22</c:f>
              <c:numCache>
                <c:formatCode>#,##0.0</c:formatCode>
                <c:ptCount val="5"/>
                <c:pt idx="0">
                  <c:v>3251.6754999999998</c:v>
                </c:pt>
                <c:pt idx="1">
                  <c:v>2928.9830000000002</c:v>
                </c:pt>
                <c:pt idx="2">
                  <c:v>3097.3209999999999</c:v>
                </c:pt>
                <c:pt idx="3">
                  <c:v>2855.6459</c:v>
                </c:pt>
                <c:pt idx="4">
                  <c:v>2922.8339000000033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58-413C-AA98-44BCDD105197}"/>
            </c:ext>
          </c:extLst>
        </c:ser>
        <c:axId val="101171584"/>
        <c:axId val="101173504"/>
      </c:barChart>
      <c:catAx>
        <c:axId val="101171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ru-RU" i="1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0.86653421794497965"/>
              <c:y val="5.5334522177932083E-2"/>
            </c:manualLayout>
          </c:layout>
        </c:title>
        <c:numFmt formatCode="General" sourceLinked="0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01173504"/>
        <c:crosses val="autoZero"/>
        <c:auto val="1"/>
        <c:lblAlgn val="ctr"/>
        <c:lblOffset val="100"/>
      </c:catAx>
      <c:valAx>
        <c:axId val="101173504"/>
        <c:scaling>
          <c:orientation val="minMax"/>
        </c:scaling>
        <c:delete val="1"/>
        <c:axPos val="l"/>
        <c:numFmt formatCode="#,##0.0" sourceLinked="1"/>
        <c:tickLblPos val="none"/>
        <c:crossAx val="10117158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cap="none" spc="0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Доходы бюджета города Сарова на 2018-2020 годы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6637273710012983E-2"/>
          <c:y val="0.10770157482501967"/>
          <c:w val="0.95681520997842961"/>
          <c:h val="0.72176323842805434"/>
        </c:manualLayout>
      </c:layout>
      <c:barChart>
        <c:barDir val="col"/>
        <c:grouping val="clustered"/>
        <c:ser>
          <c:idx val="0"/>
          <c:order val="0"/>
          <c:tx>
            <c:strRef>
              <c:f>'Доходы структура '!$A$25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forward val="2"/>
          </c:trendline>
          <c:cat>
            <c:strRef>
              <c:f>'Доходы структура '!$B$21:$F$21</c:f>
              <c:strCache>
                <c:ptCount val="5"/>
                <c:pt idx="0">
                  <c:v>2016</c:v>
                </c:pt>
                <c:pt idx="1">
                  <c:v>  2017 год</c:v>
                </c:pt>
                <c:pt idx="2">
                  <c:v> 2018 год</c:v>
                </c:pt>
                <c:pt idx="3">
                  <c:v> 2019 год</c:v>
                </c:pt>
                <c:pt idx="4">
                  <c:v>2020 год</c:v>
                </c:pt>
              </c:strCache>
            </c:strRef>
          </c:cat>
          <c:val>
            <c:numRef>
              <c:f>'Доходы структура '!$B$25:$F$25</c:f>
              <c:numCache>
                <c:formatCode>#,##0.0</c:formatCode>
                <c:ptCount val="5"/>
                <c:pt idx="0">
                  <c:v>636.89209999999946</c:v>
                </c:pt>
                <c:pt idx="1">
                  <c:v>652.35169999999857</c:v>
                </c:pt>
                <c:pt idx="2">
                  <c:v>685.11019999999996</c:v>
                </c:pt>
                <c:pt idx="3">
                  <c:v>749.6178000000001</c:v>
                </c:pt>
                <c:pt idx="4">
                  <c:v>758.01759999999922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3D-469C-AEC3-2A3E1B7AF8CC}"/>
            </c:ext>
          </c:extLst>
        </c:ser>
        <c:ser>
          <c:idx val="1"/>
          <c:order val="1"/>
          <c:tx>
            <c:strRef>
              <c:f>'Доходы структура '!$A$26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3"/>
                </a:solidFill>
              </a:ln>
              <a:effectLst/>
            </c:spPr>
            <c:trendlineType val="linear"/>
          </c:trendline>
          <c:cat>
            <c:strRef>
              <c:f>'Доходы структура '!$B$21:$F$21</c:f>
              <c:strCache>
                <c:ptCount val="5"/>
                <c:pt idx="0">
                  <c:v>2016</c:v>
                </c:pt>
                <c:pt idx="1">
                  <c:v>  2017 год</c:v>
                </c:pt>
                <c:pt idx="2">
                  <c:v> 2018 год</c:v>
                </c:pt>
                <c:pt idx="3">
                  <c:v> 2019 год</c:v>
                </c:pt>
                <c:pt idx="4">
                  <c:v>2020 год</c:v>
                </c:pt>
              </c:strCache>
            </c:strRef>
          </c:cat>
          <c:val>
            <c:numRef>
              <c:f>'Доходы структура '!$B$26:$F$26</c:f>
              <c:numCache>
                <c:formatCode>#,##0.0</c:formatCode>
                <c:ptCount val="5"/>
                <c:pt idx="0">
                  <c:v>181.7313</c:v>
                </c:pt>
                <c:pt idx="1">
                  <c:v>147.65100000000001</c:v>
                </c:pt>
                <c:pt idx="2">
                  <c:v>206.21979999999985</c:v>
                </c:pt>
                <c:pt idx="3">
                  <c:v>109.31019999999999</c:v>
                </c:pt>
                <c:pt idx="4">
                  <c:v>106.23740000000002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3D-469C-AEC3-2A3E1B7AF8CC}"/>
            </c:ext>
          </c:extLst>
        </c:ser>
        <c:ser>
          <c:idx val="2"/>
          <c:order val="2"/>
          <c:tx>
            <c:v>Безвозмездные поступления</c:v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5"/>
                </a:solidFill>
              </a:ln>
              <a:effectLst/>
            </c:spPr>
            <c:trendlineType val="linear"/>
            <c:forward val="2"/>
          </c:trendline>
          <c:cat>
            <c:strRef>
              <c:f>'Доходы структура '!$B$21:$F$21</c:f>
              <c:strCache>
                <c:ptCount val="5"/>
                <c:pt idx="0">
                  <c:v>2016</c:v>
                </c:pt>
                <c:pt idx="1">
                  <c:v>  2017 год</c:v>
                </c:pt>
                <c:pt idx="2">
                  <c:v> 2018 год</c:v>
                </c:pt>
                <c:pt idx="3">
                  <c:v> 2019 год</c:v>
                </c:pt>
                <c:pt idx="4">
                  <c:v>2020 год</c:v>
                </c:pt>
              </c:strCache>
            </c:strRef>
          </c:cat>
          <c:val>
            <c:numRef>
              <c:f>'Доходы структура '!$B$27:$F$27</c:f>
              <c:numCache>
                <c:formatCode>#,##0.0</c:formatCode>
                <c:ptCount val="5"/>
                <c:pt idx="0">
                  <c:v>2433.0520999999999</c:v>
                </c:pt>
                <c:pt idx="1">
                  <c:v>2128.9802999999997</c:v>
                </c:pt>
                <c:pt idx="2">
                  <c:v>2205.9910000000032</c:v>
                </c:pt>
                <c:pt idx="3">
                  <c:v>1996.7179000000001</c:v>
                </c:pt>
                <c:pt idx="4">
                  <c:v>2058.5787999999998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3D-469C-AEC3-2A3E1B7AF8CC}"/>
            </c:ext>
          </c:extLst>
        </c:ser>
        <c:gapWidth val="100"/>
        <c:overlap val="-24"/>
        <c:axId val="101907456"/>
        <c:axId val="101598336"/>
      </c:barChart>
      <c:catAx>
        <c:axId val="101907456"/>
        <c:scaling>
          <c:orientation val="minMax"/>
        </c:scaling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1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b="0" i="1" baseline="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0.74153424620372177"/>
              <c:y val="0.1282913253933712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598336"/>
        <c:crosses val="autoZero"/>
        <c:auto val="1"/>
        <c:lblAlgn val="ctr"/>
        <c:lblOffset val="100"/>
      </c:catAx>
      <c:valAx>
        <c:axId val="101598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9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20756226247563E-2"/>
          <c:y val="0.88597763127329365"/>
          <c:w val="0.9147542535498675"/>
          <c:h val="0.101997189706194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200" b="0" cap="none" spc="0" baseline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Безвозмездные поступления</a:t>
            </a:r>
            <a:r>
              <a:rPr lang="en-US" sz="2200" b="0" cap="none" spc="0" baseline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200" b="0" cap="none" spc="0" baseline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бюджет города Сарова</a:t>
            </a:r>
            <a:r>
              <a:rPr lang="ru-RU" sz="2000" b="0" cap="none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c:rich>
      </c:tx>
      <c:layout>
        <c:manualLayout>
          <c:xMode val="edge"/>
          <c:yMode val="edge"/>
          <c:x val="0.13379854393510171"/>
          <c:y val="2.6264938816322012E-2"/>
        </c:manualLayout>
      </c:layout>
    </c:title>
    <c:plotArea>
      <c:layout>
        <c:manualLayout>
          <c:layoutTarget val="inner"/>
          <c:xMode val="edge"/>
          <c:yMode val="edge"/>
          <c:x val="2.4955789060962078E-2"/>
          <c:y val="0.12633837388031371"/>
          <c:w val="0.94949612664609873"/>
          <c:h val="0.55449470815819091"/>
        </c:manualLayout>
      </c:layout>
      <c:lineChart>
        <c:grouping val="standard"/>
        <c:ser>
          <c:idx val="0"/>
          <c:order val="0"/>
          <c:tx>
            <c:strRef>
              <c:f>'Безв пост ФБ'!$A$5</c:f>
              <c:strCache>
                <c:ptCount val="1"/>
                <c:pt idx="0">
                  <c:v>Безвозмездные поступления от других бюджетов бюджетной системы Российсеой Федерации - ВСЕГО</c:v>
                </c:pt>
              </c:strCache>
            </c:strRef>
          </c:tx>
          <c:spPr>
            <a:ln w="76200" cap="sq"/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</c15:spPr>
                <c15:showLeaderLines val="0"/>
              </c:ext>
            </c:extLst>
          </c:dLbls>
          <c:cat>
            <c:strRef>
              <c:f>'Безв пост ФБ'!$H$4:$L$4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 2018 год</c:v>
                </c:pt>
                <c:pt idx="3">
                  <c:v> 2019 год</c:v>
                </c:pt>
                <c:pt idx="4">
                  <c:v>2020 год</c:v>
                </c:pt>
              </c:strCache>
            </c:strRef>
          </c:cat>
          <c:val>
            <c:numRef>
              <c:f>'Безв пост ФБ'!$B$5:$F$5</c:f>
              <c:numCache>
                <c:formatCode>#,##0.0</c:formatCode>
                <c:ptCount val="5"/>
                <c:pt idx="0">
                  <c:v>2433.5</c:v>
                </c:pt>
                <c:pt idx="1">
                  <c:v>2129</c:v>
                </c:pt>
                <c:pt idx="2">
                  <c:v>2206</c:v>
                </c:pt>
                <c:pt idx="3">
                  <c:v>1996.7</c:v>
                </c:pt>
                <c:pt idx="4">
                  <c:v>2058.6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D8-40C6-B00B-91B8E5FD83D0}"/>
            </c:ext>
          </c:extLst>
        </c:ser>
        <c:ser>
          <c:idx val="2"/>
          <c:order val="1"/>
          <c:tx>
            <c:v>Из федерального бюджета</c:v>
          </c:tx>
          <c:spPr>
            <a:ln w="76200" cap="sq">
              <a:solidFill>
                <a:srgbClr val="00B050"/>
              </a:solidFill>
            </a:ln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</c15:spPr>
                <c15:showLeaderLines val="0"/>
              </c:ext>
            </c:extLst>
          </c:dLbls>
          <c:cat>
            <c:strRef>
              <c:f>'Безв пост ФБ'!$H$4:$L$4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 2018 год</c:v>
                </c:pt>
                <c:pt idx="3">
                  <c:v> 2019 год</c:v>
                </c:pt>
                <c:pt idx="4">
                  <c:v>2020 год</c:v>
                </c:pt>
              </c:strCache>
            </c:strRef>
          </c:cat>
          <c:val>
            <c:numRef>
              <c:f>'Безв пост ФБ'!$B$7:$F$7</c:f>
              <c:numCache>
                <c:formatCode>#,##0.0</c:formatCode>
                <c:ptCount val="5"/>
                <c:pt idx="0">
                  <c:v>773.6</c:v>
                </c:pt>
                <c:pt idx="1">
                  <c:v>366.7</c:v>
                </c:pt>
                <c:pt idx="2">
                  <c:v>403.7</c:v>
                </c:pt>
                <c:pt idx="3">
                  <c:v>266.8</c:v>
                </c:pt>
                <c:pt idx="4">
                  <c:v>297.7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D8-40C6-B00B-91B8E5FD83D0}"/>
            </c:ext>
          </c:extLst>
        </c:ser>
        <c:ser>
          <c:idx val="5"/>
          <c:order val="2"/>
          <c:tx>
            <c:v>Из областного бюджета</c:v>
          </c:tx>
          <c:spPr>
            <a:ln w="76200" cap="sq">
              <a:solidFill>
                <a:srgbClr val="FF0000"/>
              </a:solidFill>
              <a:miter lim="800000"/>
            </a:ln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upArrowCallout">
                    <a:avLst/>
                  </a:prstGeom>
                </c15:spPr>
                <c15:showLeaderLines val="0"/>
              </c:ext>
            </c:extLst>
          </c:dLbls>
          <c:cat>
            <c:strRef>
              <c:f>'Безв пост ФБ'!$H$4:$L$4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 2018 год</c:v>
                </c:pt>
                <c:pt idx="3">
                  <c:v> 2019 год</c:v>
                </c:pt>
                <c:pt idx="4">
                  <c:v>2020 год</c:v>
                </c:pt>
              </c:strCache>
            </c:strRef>
          </c:cat>
          <c:val>
            <c:numRef>
              <c:f>'Безв пост ФБ'!$B$10:$F$10</c:f>
              <c:numCache>
                <c:formatCode>#,##0.0</c:formatCode>
                <c:ptCount val="5"/>
                <c:pt idx="0">
                  <c:v>1659.9</c:v>
                </c:pt>
                <c:pt idx="1">
                  <c:v>1762.3</c:v>
                </c:pt>
                <c:pt idx="2">
                  <c:v>1802.3</c:v>
                </c:pt>
                <c:pt idx="3">
                  <c:v>1729.9</c:v>
                </c:pt>
                <c:pt idx="4">
                  <c:v>1760.8999999999999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D8-40C6-B00B-91B8E5FD83D0}"/>
            </c:ext>
          </c:extLst>
        </c:ser>
        <c:dLbls>
          <c:showVal val="1"/>
        </c:dLbls>
        <c:dropLines/>
        <c:marker val="1"/>
        <c:axId val="135638400"/>
        <c:axId val="135656576"/>
      </c:lineChart>
      <c:catAx>
        <c:axId val="1356384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cap="rnd">
            <a:bevel/>
          </a:ln>
        </c:spPr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35656576"/>
        <c:crosses val="autoZero"/>
        <c:auto val="1"/>
        <c:lblAlgn val="ctr"/>
        <c:lblOffset val="100"/>
      </c:catAx>
      <c:valAx>
        <c:axId val="13565657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3563840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38100"/>
      </c:spPr>
    </c:plotArea>
    <c:legend>
      <c:legendPos val="b"/>
      <c:layout>
        <c:manualLayout>
          <c:xMode val="edge"/>
          <c:yMode val="edge"/>
          <c:x val="4.3346799042375032E-2"/>
          <c:y val="0.7298119195547268"/>
          <c:w val="0.9088970543901318"/>
          <c:h val="0.11707627723903707"/>
        </c:manualLayout>
      </c:layout>
      <c:overlay val="1"/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Расходы бюджета города Сарова в 2016-2020 годах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'Расходы всего'!$A$5</c:f>
              <c:strCache>
                <c:ptCount val="1"/>
                <c:pt idx="0">
                  <c:v>Расходы бюджета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5829383886255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2-4085-A836-DC64F4106594}"/>
                </c:ext>
              </c:extLst>
            </c:dLbl>
            <c:dLbl>
              <c:idx val="1"/>
              <c:layout>
                <c:manualLayout>
                  <c:x val="0"/>
                  <c:y val="-7.5829383886255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2-4085-A836-DC64F4106594}"/>
                </c:ext>
              </c:extLst>
            </c:dLbl>
            <c:dLbl>
              <c:idx val="2"/>
              <c:layout>
                <c:manualLayout>
                  <c:x val="0"/>
                  <c:y val="-5.37124802527649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2-4085-A836-DC64F4106594}"/>
                </c:ext>
              </c:extLst>
            </c:dLbl>
            <c:dLbl>
              <c:idx val="3"/>
              <c:layout>
                <c:manualLayout>
                  <c:x val="0"/>
                  <c:y val="-6.003159557661927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12-4085-A836-DC64F4106594}"/>
                </c:ext>
              </c:extLst>
            </c:dLbl>
            <c:dLbl>
              <c:idx val="4"/>
              <c:layout>
                <c:manualLayout>
                  <c:x val="0"/>
                  <c:y val="-5.05529225908373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12-4085-A836-DC64F4106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'Расходы всего'!$B$4:$F$4</c:f>
              <c:strCache>
                <c:ptCount val="5"/>
                <c:pt idx="0">
                  <c:v>2016 год       </c:v>
                </c:pt>
                <c:pt idx="1">
                  <c:v>2017 год </c:v>
                </c:pt>
                <c:pt idx="2">
                  <c:v>2018 год      </c:v>
                </c:pt>
                <c:pt idx="3">
                  <c:v>2019 год       </c:v>
                </c:pt>
                <c:pt idx="4">
                  <c:v>2020 год      </c:v>
                </c:pt>
              </c:strCache>
            </c:strRef>
          </c:cat>
          <c:val>
            <c:numRef>
              <c:f>'Расходы всего'!$B$5:$F$5</c:f>
              <c:numCache>
                <c:formatCode>#,##0.0</c:formatCode>
                <c:ptCount val="5"/>
                <c:pt idx="0">
                  <c:v>3283.3</c:v>
                </c:pt>
                <c:pt idx="1">
                  <c:v>3118.7</c:v>
                </c:pt>
                <c:pt idx="2">
                  <c:v>3312</c:v>
                </c:pt>
                <c:pt idx="3">
                  <c:v>3001.4</c:v>
                </c:pt>
                <c:pt idx="4">
                  <c:v>3129.2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12-4085-A836-DC64F4106594}"/>
            </c:ext>
          </c:extLst>
        </c:ser>
        <c:dLbls>
          <c:showVal val="1"/>
        </c:dLbls>
        <c:gapWidth val="84"/>
        <c:gapDepth val="82"/>
        <c:shape val="cylinder"/>
        <c:axId val="135437696"/>
        <c:axId val="135451776"/>
        <c:axId val="0"/>
      </c:bar3DChart>
      <c:catAx>
        <c:axId val="135437696"/>
        <c:scaling>
          <c:orientation val="minMax"/>
        </c:scaling>
        <c:axPos val="b"/>
        <c:majorGridlines/>
        <c:numFmt formatCode="General" sourceLinked="0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35451776"/>
        <c:crosses val="autoZero"/>
        <c:auto val="1"/>
        <c:lblAlgn val="ctr"/>
        <c:lblOffset val="100"/>
      </c:catAx>
      <c:valAx>
        <c:axId val="135451776"/>
        <c:scaling>
          <c:orientation val="minMax"/>
        </c:scaling>
        <c:delete val="1"/>
        <c:axPos val="l"/>
        <c:numFmt formatCode="#,##0.0" sourceLinked="1"/>
        <c:tickLblPos val="none"/>
        <c:crossAx val="135437696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400" b="1" i="1" baseline="0" dirty="0"/>
              <a:t>2018 год: 3 312,0 млн. рублей</a:t>
            </a:r>
            <a:r>
              <a:rPr lang="ru-RU" dirty="0"/>
              <a:t> </a:t>
            </a:r>
          </a:p>
        </c:rich>
      </c:tx>
      <c:layout>
        <c:manualLayout>
          <c:xMode val="edge"/>
          <c:yMode val="edge"/>
          <c:x val="2.4275648216077608E-2"/>
          <c:y val="3.652968036529679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759027775692587E-2"/>
          <c:y val="0.17317236216178"/>
          <c:w val="0.66823230722605453"/>
          <c:h val="0.78945025707403005"/>
        </c:manualLayout>
      </c:layout>
      <c:pie3DChart>
        <c:varyColors val="1"/>
        <c:ser>
          <c:idx val="0"/>
          <c:order val="0"/>
          <c:explosion val="25"/>
          <c:dLbls>
            <c:dLbl>
              <c:idx val="4"/>
              <c:layout>
                <c:manualLayout>
                  <c:x val="-3.0266829762190268E-2"/>
                  <c:y val="1.217656012176559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9.5579462406917073E-3"/>
                  <c:y val="-9.132420091324249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7.4870578885418024E-2"/>
                  <c:y val="9.132420091324249E-3"/>
                </c:manualLayout>
              </c:layout>
              <c:dLblPos val="outEnd"/>
              <c:showVal val="1"/>
            </c:dLbl>
            <c:spPr>
              <a:ln w="9525"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расходов по отраслям'!$A$33:$A$38</c:f>
              <c:strCache>
                <c:ptCount val="6"/>
                <c:pt idx="0">
                  <c:v>Общегосударственные вопросы </c:v>
                </c:pt>
                <c:pt idx="1">
                  <c:v>Национальная экономика </c:v>
                </c:pt>
                <c:pt idx="2">
                  <c:v>Жилищно-коммунальное хозяйство </c:v>
                </c:pt>
                <c:pt idx="3">
                  <c:v>Социальная сфера</c:v>
                </c:pt>
                <c:pt idx="4">
                  <c:v>Обслуживание государственного и муниципального долга</c:v>
                </c:pt>
                <c:pt idx="5">
                  <c:v>Прочие расходы</c:v>
                </c:pt>
              </c:strCache>
            </c:strRef>
          </c:cat>
          <c:val>
            <c:numRef>
              <c:f>'Структура расходов по отраслям'!$G$33:$G$38</c:f>
              <c:numCache>
                <c:formatCode>0.0%</c:formatCode>
                <c:ptCount val="6"/>
                <c:pt idx="0">
                  <c:v>6.4251207729468601E-2</c:v>
                </c:pt>
                <c:pt idx="1">
                  <c:v>9.8641304347826322E-2</c:v>
                </c:pt>
                <c:pt idx="2">
                  <c:v>9.7312801932367132E-2</c:v>
                </c:pt>
                <c:pt idx="3">
                  <c:v>0.72333937198067633</c:v>
                </c:pt>
                <c:pt idx="4">
                  <c:v>5.9782608695652184E-3</c:v>
                </c:pt>
                <c:pt idx="5">
                  <c:v>1.0477053140096618E-2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BF-43A5-A6C8-14EF616B4CE0}"/>
            </c:ext>
          </c:extLst>
        </c:ser>
        <c:dLbls>
          <c:showVal val="1"/>
        </c:dLbls>
      </c:pie3DChart>
    </c:plotArea>
    <c:legend>
      <c:legendPos val="r"/>
      <c:layout/>
      <c:overlay val="1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baseline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 b="0" cap="none" spc="0" baseline="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Объем муниципального долга города Сарова </a:t>
            </a:r>
          </a:p>
        </c:rich>
      </c:tx>
      <c:layout>
        <c:manualLayout>
          <c:xMode val="edge"/>
          <c:yMode val="edge"/>
          <c:x val="0.1663475797375171"/>
          <c:y val="2.62170569636406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68230100037195"/>
          <c:y val="0.12358968372883503"/>
          <c:w val="0.8454147606787652"/>
          <c:h val="0.81990833601071444"/>
        </c:manualLayout>
      </c:layout>
      <c:barChart>
        <c:barDir val="bar"/>
        <c:grouping val="clustered"/>
        <c:ser>
          <c:idx val="0"/>
          <c:order val="0"/>
          <c:tx>
            <c:strRef>
              <c:f>'Муниципальный долг'!$A$5</c:f>
              <c:strCache>
                <c:ptCount val="1"/>
                <c:pt idx="0">
                  <c:v>Объем муниципального долга на конец финансого года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Pt>
            <c:idx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4D0-4553-B6F3-FFBC1CAD698F}"/>
              </c:ext>
            </c:extLst>
          </c:dPt>
          <c:dPt>
            <c:idx val="1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D0-4553-B6F3-FFBC1CAD698F}"/>
              </c:ext>
            </c:extLst>
          </c:dPt>
          <c:dPt>
            <c:idx val="2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D0-4553-B6F3-FFBC1CAD698F}"/>
              </c:ext>
            </c:extLst>
          </c:dPt>
          <c:dPt>
            <c:idx val="3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D0-4553-B6F3-FFBC1CAD69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'Муниципальный долг'!$B$4:$E$4</c:f>
              <c:strCache>
                <c:ptCount val="4"/>
                <c:pt idx="0">
                  <c:v> 2017 год </c:v>
                </c:pt>
                <c:pt idx="1">
                  <c:v>2018 год    </c:v>
                </c:pt>
                <c:pt idx="2">
                  <c:v>2019 год  </c:v>
                </c:pt>
                <c:pt idx="3">
                  <c:v>2020 год   </c:v>
                </c:pt>
              </c:strCache>
            </c:strRef>
          </c:cat>
          <c:val>
            <c:numRef>
              <c:f>'Муниципальный долг'!$B$5:$E$5</c:f>
              <c:numCache>
                <c:formatCode>#,##0.0</c:formatCode>
                <c:ptCount val="4"/>
                <c:pt idx="0">
                  <c:v>358.6</c:v>
                </c:pt>
                <c:pt idx="1">
                  <c:v>387.1</c:v>
                </c:pt>
                <c:pt idx="2">
                  <c:v>472.9</c:v>
                </c:pt>
                <c:pt idx="3">
                  <c:v>559.29999999999995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D0-4553-B6F3-FFBC1CAD698F}"/>
            </c:ext>
          </c:extLst>
        </c:ser>
        <c:dLbls>
          <c:showVal val="1"/>
        </c:dLbls>
        <c:gapWidth val="65"/>
        <c:axId val="149324160"/>
        <c:axId val="149325696"/>
      </c:barChart>
      <c:catAx>
        <c:axId val="1493241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25696"/>
        <c:crosses val="autoZero"/>
        <c:auto val="1"/>
        <c:lblAlgn val="ctr"/>
        <c:lblOffset val="100"/>
      </c:catAx>
      <c:valAx>
        <c:axId val="149325696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24160"/>
        <c:crosses val="autoZero"/>
        <c:crossBetween val="between"/>
      </c:valAx>
      <c:spPr>
        <a:noFill/>
        <a:ln>
          <a:noFill/>
        </a:ln>
        <a:effectLst>
          <a:glow rad="12700">
            <a:schemeClr val="tx2">
              <a:lumMod val="60000"/>
              <a:lumOff val="40000"/>
              <a:alpha val="98000"/>
            </a:schemeClr>
          </a:glow>
        </a:effectLst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0.08523</cdr:x>
      <cdr:y>0.73333</cdr:y>
    </cdr:from>
    <cdr:to>
      <cdr:x>0.20048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276" y="3352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0.74863</cdr:x>
      <cdr:y>0.1301</cdr:y>
    </cdr:from>
    <cdr:to>
      <cdr:x>0.83821</cdr:x>
      <cdr:y>0.18058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00977" y="638176"/>
          <a:ext cx="9334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i="1"/>
            <a:t>млн. рублей</a:t>
          </a:r>
        </a:p>
      </cdr:txBody>
    </cdr:sp>
  </cdr:relSizeAnchor>
  <cdr:relSizeAnchor xmlns:cdr="http://schemas.openxmlformats.org/drawingml/2006/chartDrawing">
    <cdr:from>
      <cdr:x>0.025</cdr:x>
      <cdr:y>0.85657</cdr:y>
    </cdr:from>
    <cdr:to>
      <cdr:x>1</cdr:x>
      <cdr:y>0.99611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="" xmlns:a16="http://schemas.microsoft.com/office/drawing/2014/main" id="{BB86BF6E-BC32-4651-898E-B3D29DD9F350}"/>
            </a:ext>
          </a:extLst>
        </cdr:cNvPr>
        <cdr:cNvSpPr/>
      </cdr:nvSpPr>
      <cdr:spPr>
        <a:xfrm xmlns:a="http://schemas.openxmlformats.org/drawingml/2006/main">
          <a:off x="216026" y="5612863"/>
          <a:ext cx="8424935" cy="914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i="1" dirty="0">
              <a:solidFill>
                <a:schemeClr val="tx1"/>
              </a:solidFill>
            </a:rPr>
            <a:t>Снижение безвозмездных поступлений по сравнению с  2017 годом связано с тем, что значительная часть безвозмездных поступлений из бюджетов других уровней бюджетной системы Российской Федерации  поступает в бюджет города Сарова в течении финансового года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0.88958</cdr:x>
      <cdr:y>0.06667</cdr:y>
    </cdr:from>
    <cdr:to>
      <cdr:x>1</cdr:x>
      <cdr:y>0.11667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66520" y="288030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i="1" dirty="0" smtClean="0"/>
            <a:t>млн. рублей</a:t>
          </a:r>
          <a:endParaRPr lang="ru-RU" sz="1000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0.22523</cdr:x>
      <cdr:y>0.56818</cdr:y>
    </cdr:from>
    <cdr:to>
      <cdr:x>0.33963</cdr:x>
      <cdr:y>0.65909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0200" y="180020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0.27928</cdr:x>
      <cdr:y>0.54545</cdr:y>
    </cdr:from>
    <cdr:to>
      <cdr:x>0.39368</cdr:x>
      <cdr:y>0.65909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172819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0.80435</cdr:x>
      <cdr:y>0.13514</cdr:y>
    </cdr:from>
    <cdr:to>
      <cdr:x>0.91477</cdr:x>
      <cdr:y>0.30674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2EC1ECE-FB26-4E8D-8CA0-6831CB3EC0FB}"/>
            </a:ext>
          </a:extLst>
        </cdr:cNvPr>
        <cdr:cNvSpPr txBox="1"/>
      </cdr:nvSpPr>
      <cdr:spPr>
        <a:xfrm xmlns:a="http://schemas.openxmlformats.org/drawingml/2006/main">
          <a:off x="6660740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2A98F-CC22-45AF-9640-2C080F1774B5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E2A3B-8287-4F1B-923D-7C92B9FFA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850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2A3B-8287-4F1B-923D-7C92B9FFA2E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38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2A3B-8287-4F1B-923D-7C92B9FFA2E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60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2A3B-8287-4F1B-923D-7C92B9FFA2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2A3B-8287-4F1B-923D-7C92B9FFA2E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2A3B-8287-4F1B-923D-7C92B9FFA2E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2A3B-8287-4F1B-923D-7C92B9FFA2E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2A3B-8287-4F1B-923D-7C92B9FFA2E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79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90FD-BF16-4540-945A-529E7DD6BDD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61C8-862D-44A9-9D89-61BC4F696C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Бюджет города Сарова </a:t>
            </a:r>
            <a:b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на 201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 год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и на плановый период </a:t>
            </a:r>
            <a:b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600" b="1" dirty="0">
                <a:solidFill>
                  <a:schemeClr val="accent1">
                    <a:lumMod val="75000"/>
                  </a:schemeClr>
                </a:solidFill>
              </a:rPr>
              <a:t>2019 и 2020 годов</a:t>
            </a:r>
            <a:endParaRPr lang="ru-RU" sz="5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B4A2FB9E-12DF-4D77-9A35-F4BA60367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674430"/>
              </p:ext>
            </p:extLst>
          </p:nvPr>
        </p:nvGraphicFramePr>
        <p:xfrm>
          <a:off x="611560" y="260650"/>
          <a:ext cx="8280920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Облачко с текстом: овальное 12">
            <a:extLst>
              <a:ext uri="{FF2B5EF4-FFF2-40B4-BE49-F238E27FC236}">
                <a16:creationId xmlns="" xmlns:a16="http://schemas.microsoft.com/office/drawing/2014/main" id="{70DE4D55-1E0D-4270-9567-5594BC1EC524}"/>
              </a:ext>
            </a:extLst>
          </p:cNvPr>
          <p:cNvSpPr/>
          <p:nvPr/>
        </p:nvSpPr>
        <p:spPr>
          <a:xfrm>
            <a:off x="2079197" y="4719075"/>
            <a:ext cx="840779" cy="504636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34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,</a:t>
            </a:r>
            <a:r>
              <a:rPr lang="ru-RU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" name="Облачко с текстом: овальное 13">
            <a:extLst>
              <a:ext uri="{FF2B5EF4-FFF2-40B4-BE49-F238E27FC236}">
                <a16:creationId xmlns="" xmlns:a16="http://schemas.microsoft.com/office/drawing/2014/main" id="{78D39E7E-F488-40A0-B6C5-13600391B306}"/>
              </a:ext>
            </a:extLst>
          </p:cNvPr>
          <p:cNvSpPr/>
          <p:nvPr/>
        </p:nvSpPr>
        <p:spPr>
          <a:xfrm>
            <a:off x="7416013" y="4627006"/>
            <a:ext cx="720080" cy="45063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32,</a:t>
            </a:r>
            <a:r>
              <a:rPr lang="ru-RU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Облачко с текстом: овальное 14">
            <a:extLst>
              <a:ext uri="{FF2B5EF4-FFF2-40B4-BE49-F238E27FC236}">
                <a16:creationId xmlns="" xmlns:a16="http://schemas.microsoft.com/office/drawing/2014/main" id="{E0EE9CA2-BE42-4E35-82BE-256E227AAB85}"/>
              </a:ext>
            </a:extLst>
          </p:cNvPr>
          <p:cNvSpPr/>
          <p:nvPr/>
        </p:nvSpPr>
        <p:spPr>
          <a:xfrm>
            <a:off x="1141687" y="4546914"/>
            <a:ext cx="747408" cy="66686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32</a:t>
            </a:r>
            <a:r>
              <a:rPr lang="en-US" sz="1400" b="1" dirty="0">
                <a:solidFill>
                  <a:schemeClr val="tx1"/>
                </a:solidFill>
              </a:rPr>
              <a:t>,8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="" xmlns:a16="http://schemas.microsoft.com/office/drawing/2014/main" id="{109CDBA9-8606-48DA-8A5C-11991826F581}"/>
              </a:ext>
            </a:extLst>
          </p:cNvPr>
          <p:cNvSpPr/>
          <p:nvPr/>
        </p:nvSpPr>
        <p:spPr>
          <a:xfrm>
            <a:off x="6385134" y="4650028"/>
            <a:ext cx="720080" cy="504636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31,</a:t>
            </a:r>
            <a:r>
              <a:rPr lang="ru-RU" sz="1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14FB7EF-3BEE-41D0-9A33-4D5808387C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223565"/>
            <a:ext cx="815850" cy="1606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298023-AF0E-4323-9EBE-8395FEAC5EC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205063"/>
            <a:ext cx="2425500" cy="412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7419C44-87D9-4C71-A706-4E0C44A67C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9766" y="5179565"/>
            <a:ext cx="551250" cy="165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0F57FB5-C3C1-40A7-B412-81ABCDA6D31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8493" y="5205063"/>
            <a:ext cx="573300" cy="1639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6521CE4-3E07-4CDC-8E8E-113843E80B1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98634" y="5085184"/>
            <a:ext cx="705600" cy="168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34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9A77C84A-20AA-4879-8128-DBDAD43F3753}"/>
              </a:ext>
            </a:extLst>
          </p:cNvPr>
          <p:cNvSpPr/>
          <p:nvPr/>
        </p:nvSpPr>
        <p:spPr>
          <a:xfrm>
            <a:off x="188936" y="1323898"/>
            <a:ext cx="692202" cy="2825182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Общегосударственные </a:t>
            </a:r>
            <a:endParaRPr lang="en-US" sz="1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C88F9B1-BFB4-49CB-A7A6-A0C886A071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456" y="1412776"/>
            <a:ext cx="386904" cy="49689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BAAB4C8F-5373-459D-AF3C-934CCFA5D2AA}"/>
              </a:ext>
            </a:extLst>
          </p:cNvPr>
          <p:cNvSpPr/>
          <p:nvPr/>
        </p:nvSpPr>
        <p:spPr>
          <a:xfrm>
            <a:off x="1042929" y="1323898"/>
            <a:ext cx="759820" cy="2825182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Национальная безопасность </a:t>
            </a:r>
            <a:endParaRPr lang="en-US" sz="1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правоохранительная деятельность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FCC7AD2A-EB30-4D57-840E-8D03EF6C89A2}"/>
              </a:ext>
            </a:extLst>
          </p:cNvPr>
          <p:cNvSpPr/>
          <p:nvPr/>
        </p:nvSpPr>
        <p:spPr>
          <a:xfrm>
            <a:off x="1933569" y="1323898"/>
            <a:ext cx="515694" cy="2825182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ациональная экономика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85D21380-D5CC-49D7-BB32-5032397AE534}"/>
              </a:ext>
            </a:extLst>
          </p:cNvPr>
          <p:cNvSpPr/>
          <p:nvPr/>
        </p:nvSpPr>
        <p:spPr>
          <a:xfrm>
            <a:off x="2709991" y="1323898"/>
            <a:ext cx="515694" cy="2825182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0B6DC73A-13F8-45B2-B15E-A9426150FD57}"/>
              </a:ext>
            </a:extLst>
          </p:cNvPr>
          <p:cNvSpPr/>
          <p:nvPr/>
        </p:nvSpPr>
        <p:spPr>
          <a:xfrm>
            <a:off x="3614352" y="1323897"/>
            <a:ext cx="515694" cy="2825182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Охрана окружающей среды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A2CA4F95-73CF-412E-97A6-B262CCB428A9}"/>
              </a:ext>
            </a:extLst>
          </p:cNvPr>
          <p:cNvSpPr/>
          <p:nvPr/>
        </p:nvSpPr>
        <p:spPr>
          <a:xfrm>
            <a:off x="4442639" y="1323897"/>
            <a:ext cx="515694" cy="2825182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Образование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5FC3C902-BD92-4608-B1E9-6E115A7D855A}"/>
              </a:ext>
            </a:extLst>
          </p:cNvPr>
          <p:cNvSpPr/>
          <p:nvPr/>
        </p:nvSpPr>
        <p:spPr>
          <a:xfrm>
            <a:off x="5253023" y="1323896"/>
            <a:ext cx="515694" cy="2825183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Культура, кинематография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A7C10DE6-9DC1-4841-A688-B5623B0806CC}"/>
              </a:ext>
            </a:extLst>
          </p:cNvPr>
          <p:cNvSpPr/>
          <p:nvPr/>
        </p:nvSpPr>
        <p:spPr>
          <a:xfrm>
            <a:off x="6052571" y="1323896"/>
            <a:ext cx="515694" cy="2825183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Социальная политика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EA2E7DDA-9C3E-4D04-A0CA-4FEB92CE73FB}"/>
              </a:ext>
            </a:extLst>
          </p:cNvPr>
          <p:cNvSpPr/>
          <p:nvPr/>
        </p:nvSpPr>
        <p:spPr>
          <a:xfrm>
            <a:off x="6811610" y="1344284"/>
            <a:ext cx="515694" cy="2804795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Физическая культура и</a:t>
            </a:r>
          </a:p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спорт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2FE4D209-2211-48F9-8BC9-283591A58F17}"/>
              </a:ext>
            </a:extLst>
          </p:cNvPr>
          <p:cNvSpPr/>
          <p:nvPr/>
        </p:nvSpPr>
        <p:spPr>
          <a:xfrm>
            <a:off x="7668594" y="1344284"/>
            <a:ext cx="515694" cy="2804795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Средства массовой </a:t>
            </a:r>
            <a:endParaRPr lang="en-US" sz="1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информации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B0016A1B-F8DF-42DF-8F0F-2A9B285C03F0}"/>
              </a:ext>
            </a:extLst>
          </p:cNvPr>
          <p:cNvSpPr/>
          <p:nvPr/>
        </p:nvSpPr>
        <p:spPr>
          <a:xfrm>
            <a:off x="8544258" y="1344284"/>
            <a:ext cx="515694" cy="2804795"/>
          </a:xfrm>
          <a:prstGeom prst="roundRect">
            <a:avLst/>
          </a:prstGeom>
          <a:solidFill>
            <a:schemeClr val="bg2">
              <a:lumMod val="75000"/>
            </a:schemeClr>
          </a:solidFill>
          <a:ln cap="rnd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Обслуживание государственного и муниципального долга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14B9506-2EF0-4D0E-B576-6D5A3A101F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5820" y="1428067"/>
            <a:ext cx="363821" cy="412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77AF58C-5944-4C76-8BF0-56C139E3F7D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0629" y="1401845"/>
            <a:ext cx="396821" cy="5161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7A63970-7592-4E75-A176-92136F7E6D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9548" y="1401845"/>
            <a:ext cx="418766" cy="5222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2CA3790-43FD-4458-90AB-175F1BEA26B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7849" y="1427464"/>
            <a:ext cx="308700" cy="445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B131F1-A288-4005-B72E-F4B3C6FB0A7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8657" y="1434006"/>
            <a:ext cx="414396" cy="451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DA9D687-3562-4126-9F04-E8EEC120C3C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8481" y="1412776"/>
            <a:ext cx="352800" cy="418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C935B30-C02D-4827-AE52-F9392BD4214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3506" y="1434006"/>
            <a:ext cx="330750" cy="33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AC8539A-7233-4452-976E-72210573F08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36730" y="1440670"/>
            <a:ext cx="330750" cy="30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F2886C8-5169-45A0-B882-04925BFFC2F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5971" y="1440670"/>
            <a:ext cx="401435" cy="290002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1B3971F9-9BD4-49BC-AB06-E7110CAFE498}"/>
              </a:ext>
            </a:extLst>
          </p:cNvPr>
          <p:cNvSpPr/>
          <p:nvPr/>
        </p:nvSpPr>
        <p:spPr>
          <a:xfrm>
            <a:off x="1469642" y="116632"/>
            <a:ext cx="6918782" cy="49293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Расходы бюджета города Сарова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1DC0D706-C185-4491-9025-E0C2193178FE}"/>
              </a:ext>
            </a:extLst>
          </p:cNvPr>
          <p:cNvCxnSpPr>
            <a:cxnSpLocks/>
            <a:stCxn id="34" idx="2"/>
            <a:endCxn id="3" idx="0"/>
          </p:cNvCxnSpPr>
          <p:nvPr/>
        </p:nvCxnSpPr>
        <p:spPr>
          <a:xfrm flipH="1">
            <a:off x="535037" y="609565"/>
            <a:ext cx="4393996" cy="71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FCE48472-BD3F-4804-A795-11A62D1A26A1}"/>
              </a:ext>
            </a:extLst>
          </p:cNvPr>
          <p:cNvCxnSpPr>
            <a:cxnSpLocks/>
            <a:stCxn id="34" idx="2"/>
            <a:endCxn id="25" idx="0"/>
          </p:cNvCxnSpPr>
          <p:nvPr/>
        </p:nvCxnSpPr>
        <p:spPr>
          <a:xfrm>
            <a:off x="4929033" y="609565"/>
            <a:ext cx="3873072" cy="734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4CFD0ABC-FA8A-4BDF-AA02-40C370A33D7D}"/>
              </a:ext>
            </a:extLst>
          </p:cNvPr>
          <p:cNvCxnSpPr>
            <a:cxnSpLocks/>
            <a:stCxn id="34" idx="2"/>
            <a:endCxn id="14" idx="0"/>
          </p:cNvCxnSpPr>
          <p:nvPr/>
        </p:nvCxnSpPr>
        <p:spPr>
          <a:xfrm flipH="1">
            <a:off x="1422839" y="609565"/>
            <a:ext cx="3506194" cy="71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3E54D3B7-F12B-4855-BC26-AB5C9C973299}"/>
              </a:ext>
            </a:extLst>
          </p:cNvPr>
          <p:cNvCxnSpPr>
            <a:cxnSpLocks/>
            <a:stCxn id="34" idx="2"/>
            <a:endCxn id="15" idx="0"/>
          </p:cNvCxnSpPr>
          <p:nvPr/>
        </p:nvCxnSpPr>
        <p:spPr>
          <a:xfrm flipH="1">
            <a:off x="2191416" y="609565"/>
            <a:ext cx="2737617" cy="71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EEEE4FD-CD67-480B-B119-A302F0305195}"/>
              </a:ext>
            </a:extLst>
          </p:cNvPr>
          <p:cNvCxnSpPr>
            <a:cxnSpLocks/>
            <a:stCxn id="34" idx="2"/>
            <a:endCxn id="18" idx="0"/>
          </p:cNvCxnSpPr>
          <p:nvPr/>
        </p:nvCxnSpPr>
        <p:spPr>
          <a:xfrm flipH="1">
            <a:off x="2967838" y="609565"/>
            <a:ext cx="1961195" cy="71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714CDE71-6E53-42AF-BC3C-4FBAE945FE65}"/>
              </a:ext>
            </a:extLst>
          </p:cNvPr>
          <p:cNvCxnSpPr>
            <a:cxnSpLocks/>
            <a:stCxn id="34" idx="2"/>
            <a:endCxn id="19" idx="0"/>
          </p:cNvCxnSpPr>
          <p:nvPr/>
        </p:nvCxnSpPr>
        <p:spPr>
          <a:xfrm flipH="1">
            <a:off x="3872199" y="609565"/>
            <a:ext cx="1056834" cy="71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2E1B9F6B-81DC-4E18-9D89-E5445BB0CE2C}"/>
              </a:ext>
            </a:extLst>
          </p:cNvPr>
          <p:cNvCxnSpPr>
            <a:cxnSpLocks/>
            <a:stCxn id="34" idx="2"/>
            <a:endCxn id="20" idx="0"/>
          </p:cNvCxnSpPr>
          <p:nvPr/>
        </p:nvCxnSpPr>
        <p:spPr>
          <a:xfrm flipH="1">
            <a:off x="4700486" y="609565"/>
            <a:ext cx="228547" cy="71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5E2A6CBC-2F11-46F9-94A5-A0238C0651BF}"/>
              </a:ext>
            </a:extLst>
          </p:cNvPr>
          <p:cNvCxnSpPr>
            <a:cxnSpLocks/>
            <a:stCxn id="34" idx="2"/>
            <a:endCxn id="21" idx="0"/>
          </p:cNvCxnSpPr>
          <p:nvPr/>
        </p:nvCxnSpPr>
        <p:spPr>
          <a:xfrm>
            <a:off x="4929033" y="609565"/>
            <a:ext cx="581837" cy="714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A5B9ABAF-CC51-43CD-BA06-AF4CBF0072DA}"/>
              </a:ext>
            </a:extLst>
          </p:cNvPr>
          <p:cNvCxnSpPr>
            <a:cxnSpLocks/>
            <a:stCxn id="34" idx="2"/>
            <a:endCxn id="22" idx="0"/>
          </p:cNvCxnSpPr>
          <p:nvPr/>
        </p:nvCxnSpPr>
        <p:spPr>
          <a:xfrm>
            <a:off x="4929033" y="609565"/>
            <a:ext cx="1381385" cy="714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98294E90-F30C-40D8-A818-FF0D457FD3B1}"/>
              </a:ext>
            </a:extLst>
          </p:cNvPr>
          <p:cNvCxnSpPr>
            <a:cxnSpLocks/>
            <a:stCxn id="34" idx="2"/>
            <a:endCxn id="23" idx="0"/>
          </p:cNvCxnSpPr>
          <p:nvPr/>
        </p:nvCxnSpPr>
        <p:spPr>
          <a:xfrm>
            <a:off x="4929033" y="609565"/>
            <a:ext cx="2140424" cy="734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2AA49248-23B4-4AA3-B583-DEBA19949F31}"/>
              </a:ext>
            </a:extLst>
          </p:cNvPr>
          <p:cNvCxnSpPr>
            <a:cxnSpLocks/>
            <a:stCxn id="34" idx="2"/>
            <a:endCxn id="24" idx="0"/>
          </p:cNvCxnSpPr>
          <p:nvPr/>
        </p:nvCxnSpPr>
        <p:spPr>
          <a:xfrm>
            <a:off x="4929033" y="609565"/>
            <a:ext cx="2997408" cy="734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Таблица 39">
            <a:extLst>
              <a:ext uri="{FF2B5EF4-FFF2-40B4-BE49-F238E27FC236}">
                <a16:creationId xmlns="" xmlns:a16="http://schemas.microsoft.com/office/drawing/2014/main" id="{E0C0D43F-4A92-4CAD-9013-98941864D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1972707"/>
              </p:ext>
            </p:extLst>
          </p:nvPr>
        </p:nvGraphicFramePr>
        <p:xfrm>
          <a:off x="539552" y="4265318"/>
          <a:ext cx="8136905" cy="2488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0610">
                  <a:extLst>
                    <a:ext uri="{9D8B030D-6E8A-4147-A177-3AD203B41FA5}">
                      <a16:colId xmlns="" xmlns:a16="http://schemas.microsoft.com/office/drawing/2014/main" val="3617189987"/>
                    </a:ext>
                  </a:extLst>
                </a:gridCol>
                <a:gridCol w="737399">
                  <a:extLst>
                    <a:ext uri="{9D8B030D-6E8A-4147-A177-3AD203B41FA5}">
                      <a16:colId xmlns="" xmlns:a16="http://schemas.microsoft.com/office/drawing/2014/main" val="544801320"/>
                    </a:ext>
                  </a:extLst>
                </a:gridCol>
                <a:gridCol w="715132">
                  <a:extLst>
                    <a:ext uri="{9D8B030D-6E8A-4147-A177-3AD203B41FA5}">
                      <a16:colId xmlns="" xmlns:a16="http://schemas.microsoft.com/office/drawing/2014/main" val="56997784"/>
                    </a:ext>
                  </a:extLst>
                </a:gridCol>
                <a:gridCol w="832890">
                  <a:extLst>
                    <a:ext uri="{9D8B030D-6E8A-4147-A177-3AD203B41FA5}">
                      <a16:colId xmlns="" xmlns:a16="http://schemas.microsoft.com/office/drawing/2014/main" val="2224257999"/>
                    </a:ext>
                  </a:extLst>
                </a:gridCol>
                <a:gridCol w="10346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9227">
                  <a:extLst>
                    <a:ext uri="{9D8B030D-6E8A-4147-A177-3AD203B41FA5}">
                      <a16:colId xmlns="" xmlns:a16="http://schemas.microsoft.com/office/drawing/2014/main" val="814955331"/>
                    </a:ext>
                  </a:extLst>
                </a:gridCol>
                <a:gridCol w="896958">
                  <a:extLst>
                    <a:ext uri="{9D8B030D-6E8A-4147-A177-3AD203B41FA5}">
                      <a16:colId xmlns="" xmlns:a16="http://schemas.microsoft.com/office/drawing/2014/main" val="3961644060"/>
                    </a:ext>
                  </a:extLst>
                </a:gridCol>
              </a:tblGrid>
              <a:tr h="158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2016 год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год 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 к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году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2883160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en-US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из них: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3 283,3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105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r>
                        <a:rPr lang="ru-RU" sz="105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3 312,0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3 001,4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3 129,2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671754274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9946346"/>
                  </a:ext>
                </a:extLst>
              </a:tr>
              <a:tr h="325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833111006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743,5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85,81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3486896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003863616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3946216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1 802,8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1 93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2 022,5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1 914,5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1946,4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289294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1376408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5518283"/>
                  </a:ext>
                </a:extLst>
              </a:tr>
              <a:tr h="165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205,7</a:t>
                      </a: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3278665"/>
                  </a:ext>
                </a:extLst>
              </a:tr>
              <a:tr h="171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607789510"/>
                  </a:ext>
                </a:extLst>
              </a:tr>
              <a:tr h="325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5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4824959"/>
                  </a:ext>
                </a:extLst>
              </a:tr>
            </a:tbl>
          </a:graphicData>
        </a:graphic>
      </p:graphicFrame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EB1F54E8-0EA9-4B02-AC93-134DB0841C59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65569" y="1398272"/>
            <a:ext cx="411769" cy="43894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452320" y="407707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млн. рублей</a:t>
            </a:r>
            <a:endParaRPr lang="ru-RU" sz="1200" b="1" i="1" dirty="0"/>
          </a:p>
        </p:txBody>
      </p:sp>
    </p:spTree>
    <p:extLst>
      <p:ext uri="{BB962C8B-B14F-4D97-AF65-F5344CB8AC3E}">
        <p14:creationId xmlns="" xmlns:p14="http://schemas.microsoft.com/office/powerpoint/2010/main" val="3305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46601850"/>
              </p:ext>
            </p:extLst>
          </p:nvPr>
        </p:nvGraphicFramePr>
        <p:xfrm>
          <a:off x="683568" y="620688"/>
          <a:ext cx="79928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4779273-589C-4989-BDB8-D0207068AA0F}"/>
              </a:ext>
            </a:extLst>
          </p:cNvPr>
          <p:cNvSpPr/>
          <p:nvPr/>
        </p:nvSpPr>
        <p:spPr>
          <a:xfrm>
            <a:off x="284634" y="0"/>
            <a:ext cx="85747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Распределение расходов бюджета города Сарова 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2018-2020 годах по основным отраслям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4005064"/>
          <a:ext cx="8424935" cy="271488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3347588"/>
                <a:gridCol w="796937"/>
                <a:gridCol w="951203"/>
                <a:gridCol w="815316"/>
                <a:gridCol w="815316"/>
                <a:gridCol w="815316"/>
                <a:gridCol w="883259"/>
              </a:tblGrid>
              <a:tr h="504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/>
                        <a:t>Наименование 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/>
                        <a:t> 2016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/>
                        <a:t> 2017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/>
                        <a:t>2018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% к 2017 году</a:t>
                      </a: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/>
                        <a:t>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/>
                        <a:t>2020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36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baseline="0" dirty="0"/>
                        <a:t>Расходы социальной сферы, всего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baseline="0" dirty="0"/>
                        <a:t>2 101,8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baseline="0" dirty="0">
                          <a:solidFill>
                            <a:schemeClr val="tx1"/>
                          </a:solidFill>
                        </a:rPr>
                        <a:t>2 260,3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baseline="0" dirty="0"/>
                        <a:t>2 395,7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106,0</a:t>
                      </a: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baseline="0" dirty="0"/>
                        <a:t>2 247,5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baseline="0" dirty="0"/>
                        <a:t>2 384,7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36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baseline="0" dirty="0"/>
                        <a:t>из них:</a:t>
                      </a:r>
                      <a:endParaRPr lang="ru-RU" sz="1400" b="1" i="1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baseline="0" dirty="0"/>
                        <a:t> 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baseline="0" dirty="0"/>
                        <a:t> 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baseline="0" dirty="0"/>
                        <a:t> 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36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/>
                        <a:t>Образование 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/>
                        <a:t>1 802,8</a:t>
                      </a:r>
                      <a:endParaRPr lang="ru-RU" sz="14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</a:rPr>
                        <a:t>1 939,2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2 022,5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104,3</a:t>
                      </a: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1 914,5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1946,4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36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/>
                        <a:t>Культура, кинематография</a:t>
                      </a:r>
                      <a:endParaRPr lang="ru-RU" sz="14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175,9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</a:rPr>
                        <a:t>188,4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195,5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103,4</a:t>
                      </a: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190,3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190,7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36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/>
                        <a:t>Социальная политика 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/>
                        <a:t>92,6</a:t>
                      </a:r>
                      <a:endParaRPr lang="ru-RU" sz="14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</a:rPr>
                        <a:t>95,9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102,0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106,4</a:t>
                      </a: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98,2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97,6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336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/>
                        <a:t>Физическая культура и спорт</a:t>
                      </a:r>
                      <a:endParaRPr lang="ru-RU" sz="14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/>
                        <a:t>30,5</a:t>
                      </a:r>
                      <a:endParaRPr lang="ru-RU" sz="14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</a:rPr>
                        <a:t>36,8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/>
                        <a:t>75,7</a:t>
                      </a:r>
                      <a:endParaRPr lang="ru-RU" sz="14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205,7</a:t>
                      </a: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44,5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baseline="0" dirty="0"/>
                        <a:t>150,0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36000" marR="36000" marT="36000" marB="108000" anchor="b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68344" y="357301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млн. рублей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4625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865B79-D5BA-4318-9DAC-29DAA894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Autofit/>
          </a:bodyPr>
          <a:lstStyle/>
          <a:p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Финансирование муниципальных программ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E516E471-2436-49D2-9ADE-E7D218084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02223271"/>
              </p:ext>
            </p:extLst>
          </p:nvPr>
        </p:nvGraphicFramePr>
        <p:xfrm>
          <a:off x="80628" y="546071"/>
          <a:ext cx="8982744" cy="6216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7365">
                  <a:extLst>
                    <a:ext uri="{9D8B030D-6E8A-4147-A177-3AD203B41FA5}">
                      <a16:colId xmlns="" xmlns:a16="http://schemas.microsoft.com/office/drawing/2014/main" val="3133153105"/>
                    </a:ext>
                  </a:extLst>
                </a:gridCol>
                <a:gridCol w="706175">
                  <a:extLst>
                    <a:ext uri="{9D8B030D-6E8A-4147-A177-3AD203B41FA5}">
                      <a16:colId xmlns="" xmlns:a16="http://schemas.microsoft.com/office/drawing/2014/main" val="118123564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4079459879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580964826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1629775253"/>
                    </a:ext>
                  </a:extLst>
                </a:gridCol>
                <a:gridCol w="818964">
                  <a:extLst>
                    <a:ext uri="{9D8B030D-6E8A-4147-A177-3AD203B41FA5}">
                      <a16:colId xmlns="" xmlns:a16="http://schemas.microsoft.com/office/drawing/2014/main" val="3754061153"/>
                    </a:ext>
                  </a:extLst>
                </a:gridCol>
              </a:tblGrid>
              <a:tr h="442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2018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2019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2020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971589"/>
                  </a:ext>
                </a:extLst>
              </a:tr>
              <a:tr h="4966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"Социальная поддержка граждан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24,6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extLst>
                  <a:ext uri="{0D108BD9-81ED-4DB2-BD59-A6C34878D82A}">
                    <a16:rowId xmlns="" xmlns:a16="http://schemas.microsoft.com/office/drawing/2014/main" val="1332508977"/>
                  </a:ext>
                </a:extLst>
              </a:tr>
              <a:tr h="4293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"Энергосбережение и повышение энергетической эффективности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1796604"/>
                  </a:ext>
                </a:extLst>
              </a:tr>
              <a:tr h="4347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"Обеспечение населения города Сарова Нижегородской области доступным и комфортным жильем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69,9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43,4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140,7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62,7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extLst>
                  <a:ext uri="{0D108BD9-81ED-4DB2-BD59-A6C34878D82A}">
                    <a16:rowId xmlns="" xmlns:a16="http://schemas.microsoft.com/office/drawing/2014/main" val="946575431"/>
                  </a:ext>
                </a:extLst>
              </a:tr>
              <a:tr h="4105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"Физическая культура, массовый спорт и молодежная политика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239,0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279,1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303,4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261,3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371,1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2364911"/>
                  </a:ext>
                </a:extLst>
              </a:tr>
              <a:tr h="3458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"Культура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288,0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301,6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310,8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305,6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307,3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extLst>
                  <a:ext uri="{0D108BD9-81ED-4DB2-BD59-A6C34878D82A}">
                    <a16:rowId xmlns="" xmlns:a16="http://schemas.microsoft.com/office/drawing/2014/main" val="1745933366"/>
                  </a:ext>
                </a:extLst>
              </a:tr>
              <a:tr h="3400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"Образование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1 472,7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1 576,1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1 672,2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1 573,4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1 598,2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0424237"/>
                  </a:ext>
                </a:extLst>
              </a:tr>
              <a:tr h="4115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"Защита населения и территории города Сарова Нижегородской области от чрезвычайных ситуаций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28,8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extLst>
                  <a:ext uri="{0D108BD9-81ED-4DB2-BD59-A6C34878D82A}">
                    <a16:rowId xmlns="" xmlns:a16="http://schemas.microsoft.com/office/drawing/2014/main" val="3875496957"/>
                  </a:ext>
                </a:extLst>
              </a:tr>
              <a:tr h="4115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"Городское хозяйство и транспортная система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841,2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528,7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449,1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370,9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375,9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7831056"/>
                  </a:ext>
                </a:extLst>
              </a:tr>
              <a:tr h="3458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"Охрана окружающей среды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15,8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extLst>
                  <a:ext uri="{0D108BD9-81ED-4DB2-BD59-A6C34878D82A}">
                    <a16:rowId xmlns="" xmlns:a16="http://schemas.microsoft.com/office/drawing/2014/main" val="365983065"/>
                  </a:ext>
                </a:extLst>
              </a:tr>
              <a:tr h="4347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"Поддержка и развитие малого и среднего предпринимательства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9,4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16,0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16,4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355275"/>
                  </a:ext>
                </a:extLst>
              </a:tr>
              <a:tr h="4295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"Управление муниципальным имуществом города Сарова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1,4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extLst>
                  <a:ext uri="{0D108BD9-81ED-4DB2-BD59-A6C34878D82A}">
                    <a16:rowId xmlns="" xmlns:a16="http://schemas.microsoft.com/office/drawing/2014/main" val="3305764199"/>
                  </a:ext>
                </a:extLst>
              </a:tr>
              <a:tr h="3494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"Противодействие коррупции в городе Сарове Нижегородской области на 2015-2020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0, 01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0,03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0,01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722743"/>
                  </a:ext>
                </a:extLst>
              </a:tr>
              <a:tr h="416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"Поддержка социально ориентированных некоммерческих организаций города Сарова Нижегородской области на 2018-2022 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/>
                </a:tc>
                <a:extLst>
                  <a:ext uri="{0D108BD9-81ED-4DB2-BD59-A6C34878D82A}">
                    <a16:rowId xmlns="" xmlns:a16="http://schemas.microsoft.com/office/drawing/2014/main" val="430429370"/>
                  </a:ext>
                </a:extLst>
              </a:tr>
              <a:tr h="5144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Муниципальная программа формирование современной городской среды города Сарова Нижегородской области в рамках реализации приоритетного проекта "Формирование комфортной городской среды" на 2018-2022 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21,0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8000" marR="180000" marT="2160" marB="3600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40705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C104C1-2503-44EA-9E76-0458CA78BAB7}"/>
              </a:ext>
            </a:extLst>
          </p:cNvPr>
          <p:cNvSpPr txBox="1"/>
          <p:nvPr/>
        </p:nvSpPr>
        <p:spPr>
          <a:xfrm>
            <a:off x="7820980" y="353561"/>
            <a:ext cx="13230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млн.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7011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27289A-37E6-4D72-B524-48AC726A4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r>
              <a:rPr lang="ru-RU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Программные и непрограммные расходы бюджета</a:t>
            </a:r>
            <a:br>
              <a:rPr lang="ru-RU" sz="27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4BD8787-59EB-4528-8479-F87DE3F10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633" y="371703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A1574C75-AB0C-4D72-8356-5DEFD73AE20B}"/>
              </a:ext>
            </a:extLst>
          </p:cNvPr>
          <p:cNvSpPr/>
          <p:nvPr/>
        </p:nvSpPr>
        <p:spPr>
          <a:xfrm>
            <a:off x="611560" y="934616"/>
            <a:ext cx="3816424" cy="694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>
                <a:solidFill>
                  <a:schemeClr val="tx1"/>
                </a:solidFill>
              </a:rPr>
              <a:t>Программные расходы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(90</a:t>
            </a:r>
            <a:r>
              <a:rPr lang="en-US" b="1" i="1" dirty="0">
                <a:solidFill>
                  <a:schemeClr val="tx1"/>
                </a:solidFill>
              </a:rPr>
              <a:t>,1%), </a:t>
            </a:r>
            <a:r>
              <a:rPr lang="ru-RU" b="1" i="1" dirty="0">
                <a:solidFill>
                  <a:schemeClr val="tx1"/>
                </a:solidFill>
              </a:rPr>
              <a:t>млн. рублей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2AFFFFA-AA6C-4930-9D46-23BC2C1A98DC}"/>
              </a:ext>
            </a:extLst>
          </p:cNvPr>
          <p:cNvSpPr/>
          <p:nvPr/>
        </p:nvSpPr>
        <p:spPr>
          <a:xfrm>
            <a:off x="5076056" y="934616"/>
            <a:ext cx="3816424" cy="694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u="sng" dirty="0">
                <a:solidFill>
                  <a:schemeClr val="tx1"/>
                </a:solidFill>
              </a:rPr>
              <a:t>Непрограммные расходы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</a:rPr>
              <a:t>(9</a:t>
            </a:r>
            <a:r>
              <a:rPr lang="en-US" b="1" i="1" dirty="0">
                <a:solidFill>
                  <a:schemeClr val="tx1"/>
                </a:solidFill>
              </a:rPr>
              <a:t>,9%) </a:t>
            </a:r>
            <a:r>
              <a:rPr lang="ru-RU" b="1" i="1" dirty="0">
                <a:solidFill>
                  <a:schemeClr val="tx1"/>
                </a:solidFill>
              </a:rPr>
              <a:t>млн. рублей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22A08C0-834D-4C76-A042-2E1310819945}"/>
              </a:ext>
            </a:extLst>
          </p:cNvPr>
          <p:cNvSpPr/>
          <p:nvPr/>
        </p:nvSpPr>
        <p:spPr>
          <a:xfrm>
            <a:off x="467545" y="1999422"/>
            <a:ext cx="3816424" cy="28697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 города Сарова (в 2018 году 14 муниципальных программ)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9CD389AB-9D20-44A4-AA77-C6E9892F4FF3}"/>
              </a:ext>
            </a:extLst>
          </p:cNvPr>
          <p:cNvSpPr/>
          <p:nvPr/>
        </p:nvSpPr>
        <p:spPr>
          <a:xfrm>
            <a:off x="4932040" y="1981530"/>
            <a:ext cx="4032448" cy="2869738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Расходы не вошедшие в мероприятия муниципальных программ, в том числе </a:t>
            </a:r>
            <a:r>
              <a:rPr lang="ru-RU" sz="2000" b="1" dirty="0" smtClean="0">
                <a:solidFill>
                  <a:schemeClr val="tx1"/>
                </a:solidFill>
              </a:rPr>
              <a:t>расходы на </a:t>
            </a:r>
            <a:r>
              <a:rPr lang="ru-RU" sz="2000" b="1" dirty="0">
                <a:solidFill>
                  <a:schemeClr val="tx1"/>
                </a:solidFill>
              </a:rPr>
              <a:t>содержание органов местного самоуправления, на обеспечение деятельности муниципальных учреждений, обслуживание муниципального долга, резерв по ЧС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E20034D2-6436-4678-B6BC-9269EDC5E5D1}"/>
              </a:ext>
            </a:extLst>
          </p:cNvPr>
          <p:cNvSpPr/>
          <p:nvPr/>
        </p:nvSpPr>
        <p:spPr>
          <a:xfrm>
            <a:off x="932257" y="4954784"/>
            <a:ext cx="136815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2018 год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AA84154C-8E0F-4172-96A4-6B9AFD127402}"/>
              </a:ext>
            </a:extLst>
          </p:cNvPr>
          <p:cNvSpPr/>
          <p:nvPr/>
        </p:nvSpPr>
        <p:spPr>
          <a:xfrm>
            <a:off x="3795936" y="5012432"/>
            <a:ext cx="1368152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2019 год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DEE100BC-93A1-41AB-BD31-56C103821735}"/>
              </a:ext>
            </a:extLst>
          </p:cNvPr>
          <p:cNvSpPr/>
          <p:nvPr/>
        </p:nvSpPr>
        <p:spPr>
          <a:xfrm>
            <a:off x="6609834" y="4979008"/>
            <a:ext cx="1368152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2020 год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ED46F41-D8C7-4A95-81C3-5D2890647290}"/>
              </a:ext>
            </a:extLst>
          </p:cNvPr>
          <p:cNvSpPr/>
          <p:nvPr/>
        </p:nvSpPr>
        <p:spPr>
          <a:xfrm>
            <a:off x="2222734" y="6317183"/>
            <a:ext cx="914400" cy="360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328,3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6B93A66-95F9-4140-9C1A-D8CB76D1661C}"/>
              </a:ext>
            </a:extLst>
          </p:cNvPr>
          <p:cNvSpPr/>
          <p:nvPr/>
        </p:nvSpPr>
        <p:spPr>
          <a:xfrm>
            <a:off x="2222734" y="5589065"/>
            <a:ext cx="914400" cy="7281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2 983,7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F321454-1076-491C-9208-CB6A23C289EB}"/>
              </a:ext>
            </a:extLst>
          </p:cNvPr>
          <p:cNvSpPr/>
          <p:nvPr/>
        </p:nvSpPr>
        <p:spPr>
          <a:xfrm>
            <a:off x="5187422" y="5504867"/>
            <a:ext cx="914400" cy="7281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2 667</a:t>
            </a:r>
            <a:r>
              <a:rPr lang="en-US" b="1" dirty="0">
                <a:solidFill>
                  <a:schemeClr val="tx1"/>
                </a:solidFill>
              </a:rPr>
              <a:t>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2CC84CE-6C23-40A3-9CAE-42ECA7A2B85B}"/>
              </a:ext>
            </a:extLst>
          </p:cNvPr>
          <p:cNvSpPr/>
          <p:nvPr/>
        </p:nvSpPr>
        <p:spPr>
          <a:xfrm>
            <a:off x="5187422" y="6227108"/>
            <a:ext cx="914400" cy="360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B8CBC23-A831-4977-B749-C89604CBF0DE}"/>
              </a:ext>
            </a:extLst>
          </p:cNvPr>
          <p:cNvSpPr/>
          <p:nvPr/>
        </p:nvSpPr>
        <p:spPr>
          <a:xfrm>
            <a:off x="8001000" y="5411984"/>
            <a:ext cx="914400" cy="7281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2 784,6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26E1079-0931-4E67-8EE2-0DCED0FC40DF}"/>
              </a:ext>
            </a:extLst>
          </p:cNvPr>
          <p:cNvSpPr/>
          <p:nvPr/>
        </p:nvSpPr>
        <p:spPr>
          <a:xfrm>
            <a:off x="5187422" y="6236668"/>
            <a:ext cx="914400" cy="360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334,</a:t>
            </a: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AD054F6-B945-400C-A99F-429BA75B633E}"/>
              </a:ext>
            </a:extLst>
          </p:cNvPr>
          <p:cNvSpPr/>
          <p:nvPr/>
        </p:nvSpPr>
        <p:spPr>
          <a:xfrm>
            <a:off x="8001000" y="6140102"/>
            <a:ext cx="914400" cy="360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344,6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877272"/>
            <a:ext cx="2471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u="sng" dirty="0" smtClean="0"/>
              <a:t>Программные расходы</a:t>
            </a:r>
            <a:endParaRPr lang="ru-RU" sz="1200" b="1" i="1" u="sng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638132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u="sng" dirty="0" smtClean="0"/>
              <a:t>Непрограммные расходы</a:t>
            </a:r>
            <a:endParaRPr lang="ru-RU" sz="1200" b="1" i="1" u="sng" dirty="0"/>
          </a:p>
        </p:txBody>
      </p:sp>
    </p:spTree>
    <p:extLst>
      <p:ext uri="{BB962C8B-B14F-4D97-AF65-F5344CB8AC3E}">
        <p14:creationId xmlns="" xmlns:p14="http://schemas.microsoft.com/office/powerpoint/2010/main" val="10670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62068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Муниципальная программа "Образование города Сарова Нижегородской области на 2015-2020 годы"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628800"/>
            <a:ext cx="864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по программе : 2018 год – 1 672,2 млн. рублей, 2019 год – 1 573,4 млн. рублей, 2020 год – 1 598,2 млн. рублей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29000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5868144" y="3645024"/>
            <a:ext cx="244827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Учащиеся общеобразовательных</a:t>
            </a:r>
          </a:p>
          <a:p>
            <a:pPr algn="ctr"/>
            <a:r>
              <a:rPr lang="ru-RU" sz="1200" b="1" dirty="0"/>
              <a:t> учреждений </a:t>
            </a:r>
          </a:p>
          <a:p>
            <a:pPr algn="ctr"/>
            <a:r>
              <a:rPr lang="ru-RU" sz="1200" b="1" dirty="0"/>
              <a:t>8 535 чел.</a:t>
            </a:r>
            <a:endParaRPr lang="ru-RU" sz="1200" dirty="0"/>
          </a:p>
        </p:txBody>
      </p:sp>
      <p:sp>
        <p:nvSpPr>
          <p:cNvPr id="18" name="Овал 17"/>
          <p:cNvSpPr/>
          <p:nvPr/>
        </p:nvSpPr>
        <p:spPr>
          <a:xfrm>
            <a:off x="755576" y="4581128"/>
            <a:ext cx="21385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Работники образовательных учреждений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611560" y="2996952"/>
            <a:ext cx="21385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Дети дошкольного возраста</a:t>
            </a:r>
          </a:p>
          <a:p>
            <a:pPr algn="ctr"/>
            <a:r>
              <a:rPr lang="ru-RU" sz="1200" b="1" dirty="0"/>
              <a:t>5 462 чел.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728" y="2420888"/>
            <a:ext cx="42754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Целевая группа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340769"/>
          <a:ext cx="8712968" cy="3410068"/>
        </p:xfrm>
        <a:graphic>
          <a:graphicData uri="http://schemas.openxmlformats.org/drawingml/2006/table">
            <a:tbl>
              <a:tblPr/>
              <a:tblGrid>
                <a:gridCol w="2093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1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29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5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41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76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1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           2017 году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 города Сарова Нижегородской области , том числе  подпрограммы: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1 472,7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1 576,1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1 672,2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106,1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1 573,4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1 598,2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1 257,3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1 280,6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1 390,9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108,6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1 328,9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1 349,8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образование и воспитание детей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43,8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46,3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102,7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47,0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47,9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Социально-правовая защита обучающихся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116,1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120,5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126,1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104,6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126,3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126,4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7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Профилактика терроризма и экстремизма в образовательных организациях города Сарова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 базы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54,5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128,9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107,9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83,7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70,2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73,1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027" marR="5402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539552" y="47115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Муниципальная программа "Образование города Сарова Нижегородской области на 2015-2020 годы"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4328" y="98072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млн. рублей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229200"/>
            <a:ext cx="4680520" cy="14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91680" y="4725145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на образование в расчете на одного жителя, рублей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5536" y="5013176"/>
            <a:ext cx="2088232" cy="79208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 г. Саров - 16 </a:t>
            </a:r>
            <a:r>
              <a:rPr lang="ru-RU" sz="1200" b="1" dirty="0" smtClean="0">
                <a:solidFill>
                  <a:schemeClr val="tx1"/>
                </a:solidFill>
              </a:rPr>
              <a:t>600,0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5536" y="5949280"/>
            <a:ext cx="2088232" cy="7200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2018 год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г. Саров - 17 </a:t>
            </a:r>
            <a:r>
              <a:rPr lang="ru-RU" sz="1200" b="1" dirty="0" smtClean="0">
                <a:solidFill>
                  <a:schemeClr val="tx1"/>
                </a:solidFill>
              </a:rPr>
              <a:t>500,0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948264" y="5085184"/>
            <a:ext cx="1944216" cy="72008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2019 год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г. Саров - 16 </a:t>
            </a:r>
            <a:r>
              <a:rPr lang="ru-RU" sz="1200" b="1" dirty="0" smtClean="0">
                <a:solidFill>
                  <a:schemeClr val="tx1"/>
                </a:solidFill>
              </a:rPr>
              <a:t>400,0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948264" y="5949280"/>
            <a:ext cx="1944216" cy="79208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2020 год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г. Саров – 16 </a:t>
            </a:r>
            <a:r>
              <a:rPr lang="ru-RU" sz="1200" b="1" dirty="0" smtClean="0">
                <a:solidFill>
                  <a:schemeClr val="tx1"/>
                </a:solidFill>
              </a:rPr>
              <a:t>600,0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Муниципальная программа "Городское хозяйство и транспортная система города Сарова Нижегородской области на 2015-2020 годы"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96752"/>
            <a:ext cx="864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по программе : 2018 год – 449,1 млн. рублей, 2019 год –370,9 млн. рублей, 2020 год – 375,9 млн. рублей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4608512" cy="19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4824201"/>
              </p:ext>
            </p:extLst>
          </p:nvPr>
        </p:nvGraphicFramePr>
        <p:xfrm>
          <a:off x="323528" y="3861048"/>
          <a:ext cx="8424934" cy="2664296"/>
        </p:xfrm>
        <a:graphic>
          <a:graphicData uri="http://schemas.openxmlformats.org/drawingml/2006/table">
            <a:tbl>
              <a:tblPr/>
              <a:tblGrid>
                <a:gridCol w="4104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9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Наименование</a:t>
                      </a:r>
                      <a:endParaRPr lang="ru-RU" sz="1000" baseline="0" dirty="0"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2017 году</a:t>
                      </a:r>
                      <a:endParaRPr lang="ru-RU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Городское хозяйство и транспортная система города Сарова Нижегородской области, в том числе подпрограммы:</a:t>
                      </a:r>
                      <a:endParaRPr lang="ru-RU" sz="1000" baseline="0" dirty="0"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841,2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528,7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449 ,1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>
                          <a:latin typeface="Times New Roman"/>
                          <a:ea typeface="Times New Roman"/>
                          <a:cs typeface="Times New Roman"/>
                        </a:rPr>
                        <a:t>85,0</a:t>
                      </a:r>
                      <a:endParaRPr lang="ru-RU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370,9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375,9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Ремонт и содержание автомобильных дорог общего пользования города Сарова и искусственных сооружений на них</a:t>
                      </a:r>
                      <a:endParaRPr lang="ru-RU" sz="1000" baseline="0" dirty="0"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118,6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139,6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117,4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84,1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119,4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119,7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Повышение безопасности дорожного движения города Сарова</a:t>
                      </a:r>
                      <a:endParaRPr lang="ru-RU" sz="1000" baseline="0"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Городская среда и благоустройство города Сарова</a:t>
                      </a:r>
                      <a:endParaRPr lang="ru-RU" sz="1000" baseline="0"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211,1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223,2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231,5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103,7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203,2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204,4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Обеспечение населения города Сарова качественными услугами в сфере жилищно-коммунального хозяйства</a:t>
                      </a:r>
                      <a:endParaRPr lang="ru-RU" sz="1000" baseline="0" dirty="0"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1 ,6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147,0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rgbClr val="FFFFFF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Укрепление материально-технической базы</a:t>
                      </a:r>
                      <a:endParaRPr lang="ru-RU" sz="1000" baseline="0" dirty="0"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505,8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164,3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>
                          <a:latin typeface="Times New Roman"/>
                          <a:ea typeface="Times New Roman"/>
                          <a:cs typeface="Times New Roman"/>
                        </a:rPr>
                        <a:t>59,8</a:t>
                      </a:r>
                      <a:endParaRPr lang="ru-RU" sz="10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46,7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latin typeface="Times New Roman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66" marR="51566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12360" y="350100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Муниципальная программа «Культура города Сарова Нижегородской области на 2015-2020 годы"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052736"/>
            <a:ext cx="864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по программе : 2018 год – 310,8 млн. рублей, 2019 год –305,6 млн. рублей, 2020 год – 307,3 млн. рублей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13784"/>
            <a:ext cx="26151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755576" y="4941168"/>
            <a:ext cx="1944216" cy="79208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г. Саров - 3 </a:t>
            </a:r>
            <a:r>
              <a:rPr lang="ru-RU" sz="1200" b="1" dirty="0" smtClean="0">
                <a:solidFill>
                  <a:schemeClr val="tx1"/>
                </a:solidFill>
              </a:rPr>
              <a:t>200,0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55576" y="5877272"/>
            <a:ext cx="2016224" cy="86409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2018 год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 г. Саров - 3 </a:t>
            </a:r>
            <a:r>
              <a:rPr lang="ru-RU" sz="1200" b="1" dirty="0" smtClean="0">
                <a:solidFill>
                  <a:schemeClr val="tx1"/>
                </a:solidFill>
              </a:rPr>
              <a:t>300,0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868144" y="4941168"/>
            <a:ext cx="1944216" cy="86409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2019 год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 г. Саров - 3 </a:t>
            </a:r>
            <a:r>
              <a:rPr lang="ru-RU" sz="1200" b="1" dirty="0" smtClean="0">
                <a:solidFill>
                  <a:schemeClr val="tx1"/>
                </a:solidFill>
              </a:rPr>
              <a:t>200,0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868144" y="5949280"/>
            <a:ext cx="1944216" cy="79208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2020 год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г. Саров -3 </a:t>
            </a:r>
            <a:r>
              <a:rPr lang="ru-RU" sz="1200" b="1" dirty="0" smtClean="0">
                <a:solidFill>
                  <a:schemeClr val="tx1"/>
                </a:solidFill>
              </a:rPr>
              <a:t>200,0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450912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 на культуру</a:t>
            </a:r>
          </a:p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расчете на одного жителя, рублей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5536" y="1988840"/>
          <a:ext cx="8424937" cy="2557011"/>
        </p:xfrm>
        <a:graphic>
          <a:graphicData uri="http://schemas.openxmlformats.org/drawingml/2006/table">
            <a:tbl>
              <a:tblPr/>
              <a:tblGrid>
                <a:gridCol w="2342936"/>
                <a:gridCol w="1010993"/>
                <a:gridCol w="1139371"/>
                <a:gridCol w="946802"/>
                <a:gridCol w="994945"/>
                <a:gridCol w="946802"/>
                <a:gridCol w="1043088"/>
              </a:tblGrid>
              <a:tr h="470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2017 году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76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 города Сарова Нижегородской области, в том числе подпрограммы: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288,0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301,6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310,8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103,0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305,6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307,3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Поддержка профессионального искусства, образования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180,6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186,9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192,9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193,5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194,7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Наследие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102,3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102,4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109,8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107,2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110,8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111,3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00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 базы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>
                          <a:latin typeface="Times New Roman"/>
                          <a:ea typeface="Times New Roman"/>
                          <a:cs typeface="Times New Roman"/>
                        </a:rPr>
                        <a:t>65,5</a:t>
                      </a:r>
                      <a:endParaRPr lang="ru-RU" sz="12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40352" y="170080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1886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Муниципальная программа "Физическая культура, массовый спорт и молодежная политика города Сарова Нижегородской области на 2015-2020 годы 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908720"/>
            <a:ext cx="8640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по программе : 2018 год – 303,4 млн. рублей, 2019 год – 261,3 млн. рублей, 2020 год – 371,1 млн. 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00808"/>
          <a:ext cx="8568952" cy="3686070"/>
        </p:xfrm>
        <a:graphic>
          <a:graphicData uri="http://schemas.openxmlformats.org/drawingml/2006/table">
            <a:tbl>
              <a:tblPr/>
              <a:tblGrid>
                <a:gridCol w="2781481"/>
                <a:gridCol w="1000855"/>
                <a:gridCol w="1000855"/>
                <a:gridCol w="1002567"/>
                <a:gridCol w="824332"/>
                <a:gridCol w="956295"/>
                <a:gridCol w="1002567"/>
              </a:tblGrid>
              <a:tr h="431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к 2017 году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863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культура, массовый спорт и молодежная политика города Сарова Нижегородской области , в том числе подпрограммы: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239,0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279,1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303,4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108,7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261,3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/>
                          <a:ea typeface="Times New Roman"/>
                          <a:cs typeface="Times New Roman"/>
                        </a:rPr>
                        <a:t>371,1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7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массовый спорт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100,6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6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образование детей и молодежи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154,6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166,2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161,9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97,4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165,2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168,9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6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Молодежь Сарова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53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110,8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6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Правопорядок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Отдых, оздоровление, занятость детей и молодежи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29,1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31,5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32,8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33,8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6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спорта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38,4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40,6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Times New Roman"/>
                          <a:cs typeface="Times New Roman"/>
                        </a:rPr>
                        <a:t>40,6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 базы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57,4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173,9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116,6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5" marR="6010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517232"/>
            <a:ext cx="43924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611560" y="5517232"/>
            <a:ext cx="1440160" cy="50405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2017 год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2 900,0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1560" y="6237312"/>
            <a:ext cx="1368152" cy="504056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2018 год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3 180,0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732240" y="5661248"/>
            <a:ext cx="1339503" cy="43204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2019 год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2 700,0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804248" y="6309320"/>
            <a:ext cx="1296144" cy="43204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2020 год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3 850,0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5445224"/>
            <a:ext cx="457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 на физическую культуру, массовый спорт и молодежную политику</a:t>
            </a:r>
          </a:p>
          <a:p>
            <a:pPr algn="ctr"/>
            <a:r>
              <a:rPr lang="ru-RU" sz="10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расчете на одного жителя, рублей</a:t>
            </a:r>
            <a:endParaRPr lang="ru-RU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4368" y="1484784"/>
            <a:ext cx="1004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/>
              <a:t>млн. рублей</a:t>
            </a:r>
            <a:endParaRPr lang="ru-RU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чем основывается составление 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 бюджета города Сарова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1920" y="1268760"/>
            <a:ext cx="51125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Послание Президента Российской Федерации Федеральному Собранию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2132856"/>
            <a:ext cx="586988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Основные направления бюджетной и налоговой политики Нижегородской области и города Сарова на 2018 год </a:t>
            </a:r>
          </a:p>
          <a:p>
            <a:pPr algn="ctr"/>
            <a:r>
              <a:rPr lang="ru-RU" b="1" dirty="0"/>
              <a:t>и на плановый период 2019 и  2020 годов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3429000"/>
            <a:ext cx="626887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города Сарова на 2018-2020 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4509120"/>
            <a:ext cx="670092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Итоги исполнения бюджета города Сарова за 2016 год и текущий период 2017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5661248"/>
            <a:ext cx="727698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Муниципальные программы города Сарова (14 программ)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70" y="1268762"/>
            <a:ext cx="981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0" y="2348882"/>
            <a:ext cx="981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6" y="3501010"/>
            <a:ext cx="981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0" y="4509122"/>
            <a:ext cx="981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2" y="5733258"/>
            <a:ext cx="9810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Адресная инвестиционная программа города Сарова Нижегородской области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2018-2020 годы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2018 год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Строительство – 184,5 млн. рублей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Реконструкция, модернизация – 64,7 млн. рублей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ПИР, ПСД  - 23,5 млн. рублей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ППТ, ПМТ – 10,9 млн. рублей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2996952"/>
            <a:ext cx="6310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/>
              <a:t>Наиболее значимые объекты в рамках Адресной инвестиционной </a:t>
            </a:r>
          </a:p>
          <a:p>
            <a:pPr algn="ctr"/>
            <a:r>
              <a:rPr lang="ru-RU" sz="1600" b="1" i="1" dirty="0"/>
              <a:t>программы на 2018 год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2431360"/>
          <a:ext cx="8568952" cy="433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2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8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5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Всего на 2018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833">
                <a:tc>
                  <a:txBody>
                    <a:bodyPr/>
                    <a:lstStyle/>
                    <a:p>
                      <a:r>
                        <a:rPr lang="ru-RU" sz="1050" b="1" dirty="0"/>
                        <a:t>Муниципальная программа "Городское хозяйство и транспортная система города Сарова"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833"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общественного кладбища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833"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Реконструкция ул. Семашко (расширение) в г.Саров Нижегородской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833">
                <a:tc>
                  <a:txBody>
                    <a:bodyPr/>
                    <a:lstStyle/>
                    <a:p>
                      <a:r>
                        <a:rPr lang="ru-RU" sz="1050" b="1" dirty="0"/>
                        <a:t>Муниципальная программа "Образование города Сарова"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833"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здания средней школы на 600 мест по ул. Зорге в г. Саров Нижегородской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8403">
                <a:tc>
                  <a:txBody>
                    <a:bodyPr/>
                    <a:lstStyle/>
                    <a:p>
                      <a:r>
                        <a:rPr lang="ru-RU" sz="1050" b="0" dirty="0"/>
                        <a:t>Модернизация тепловых узлов в зданиях детских садов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/>
                        <a:t>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833">
                <a:tc>
                  <a:txBody>
                    <a:bodyPr/>
                    <a:lstStyle/>
                    <a:p>
                      <a:r>
                        <a:rPr lang="ru-RU" sz="1050" b="1" dirty="0"/>
                        <a:t>Муниципальная программа "Культура города Сарова"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6174">
                <a:tc>
                  <a:txBody>
                    <a:bodyPr/>
                    <a:lstStyle/>
                    <a:p>
                      <a:r>
                        <a:rPr lang="ru-RU" sz="1050" dirty="0"/>
                        <a:t>Реконструкция парка культуры и отдыха им. П.М. Зернова МБУК ЦРКиИс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2746">
                <a:tc>
                  <a:txBody>
                    <a:bodyPr/>
                    <a:lstStyle/>
                    <a:p>
                      <a:r>
                        <a:rPr lang="ru-RU" sz="1050" b="1" dirty="0"/>
                        <a:t>Муниципальная программа "Физическая культура, массовый спорт и молодежная политика города Сарова"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физкультурно-оздоровительного комплекса (ФОК) в г.Саров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r>
                        <a:rPr lang="ru-RU" sz="1050" b="1" dirty="0"/>
                        <a:t>Муниципальная программа "Обеспечение населения города Сарова Нижегородской области доступным и комфортным жильем"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1156">
                <a:tc>
                  <a:txBody>
                    <a:bodyPr/>
                    <a:lstStyle/>
                    <a:p>
                      <a:r>
                        <a:rPr lang="ru-RU" sz="1050" baseline="0" dirty="0"/>
                        <a:t>Инженерная и транспортная инфраструктура района малоэтажной жилой застройки для многодетных семей по ул.Нижегородская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/>
                        <a:t>56,4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1700">
                <a:tc>
                  <a:txBody>
                    <a:bodyPr/>
                    <a:lstStyle/>
                    <a:p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Инженерная и транспортная инфраструктура района малоэтажной жилой застройки для  многодетных семей  западнее ул. Западная в Заречном районе г.о.г.Саров Нижегородской области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2132856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i="1" dirty="0" smtClean="0"/>
              <a:t>млн. рублей</a:t>
            </a:r>
            <a:endParaRPr lang="ru-RU" sz="105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3B773D82-4583-4A7D-9434-ACDD6E2D6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28933907"/>
              </p:ext>
            </p:extLst>
          </p:nvPr>
        </p:nvGraphicFramePr>
        <p:xfrm>
          <a:off x="431540" y="764704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D8D60B-037E-4ADE-9703-BFC5230CD8F8}"/>
              </a:ext>
            </a:extLst>
          </p:cNvPr>
          <p:cNvSpPr txBox="1"/>
          <p:nvPr/>
        </p:nvSpPr>
        <p:spPr>
          <a:xfrm>
            <a:off x="7164288" y="119675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млн.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0786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9478116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</p:spPr>
        <p:txBody>
          <a:bodyPr>
            <a:normAutofit fontScale="90000"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бюджетной и налоговой политики города Сарова на 2018 год и на плановый период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и 2020 годов 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210" y="1600202"/>
            <a:ext cx="6655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1340768"/>
            <a:ext cx="38164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сбалансированности и долгосрочной устойчивости бюджета города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348880"/>
            <a:ext cx="38164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Увеличение налогового потенциала города Сарова и повышение уровня собственных доходов бюджета города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3717032"/>
            <a:ext cx="38164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качества оказываемых муниципальных услуг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509120"/>
            <a:ext cx="38164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муниципального управления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2564904"/>
            <a:ext cx="381642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исходя из возможностей бюджета города в реализации программ и мероприятий, софинансируемых из федерального бюджета и бюджета Нижегородской области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772816"/>
            <a:ext cx="38164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и оптимизации бюджетных расходов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5517232"/>
            <a:ext cx="38164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результативности </a:t>
            </a:r>
            <a:r>
              <a:rPr lang="ru-RU" dirty="0" smtClean="0"/>
              <a:t>муниципальных </a:t>
            </a:r>
            <a:r>
              <a:rPr lang="ru-RU" dirty="0"/>
              <a:t>программ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4365104"/>
            <a:ext cx="38164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и совершенствование системы финансового контроля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5229200"/>
            <a:ext cx="381642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Безусловное исполнение всех принятых обязательств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58512184"/>
              </p:ext>
            </p:extLst>
          </p:nvPr>
        </p:nvGraphicFramePr>
        <p:xfrm>
          <a:off x="-108520" y="188641"/>
          <a:ext cx="8784976" cy="610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4133" y="47073"/>
            <a:ext cx="8229600" cy="98104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 бюджета города Сарова 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2018-2020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4050622"/>
              </p:ext>
            </p:extLst>
          </p:nvPr>
        </p:nvGraphicFramePr>
        <p:xfrm>
          <a:off x="457200" y="1028121"/>
          <a:ext cx="8229600" cy="316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1C4AE0-D989-47C6-9F7F-1385A3C2A2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2" y="4323373"/>
            <a:ext cx="2702997" cy="253462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7FDB938-117E-46DF-B940-5A822B346DCB}"/>
              </a:ext>
            </a:extLst>
          </p:cNvPr>
          <p:cNvSpPr/>
          <p:nvPr/>
        </p:nvSpPr>
        <p:spPr>
          <a:xfrm>
            <a:off x="5677838" y="4193728"/>
            <a:ext cx="1473467" cy="5760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i="1" u="sng" dirty="0">
                <a:solidFill>
                  <a:schemeClr val="tx1"/>
                </a:solidFill>
              </a:rPr>
              <a:t>2018 </a:t>
            </a:r>
            <a:r>
              <a:rPr lang="ru-RU" sz="1400" b="1" i="1" u="sng" dirty="0">
                <a:solidFill>
                  <a:schemeClr val="tx1"/>
                </a:solidFill>
              </a:rPr>
              <a:t>год</a:t>
            </a:r>
            <a:r>
              <a:rPr lang="en-US" sz="1400" b="1" i="1" u="sng" dirty="0">
                <a:solidFill>
                  <a:schemeClr val="tx1"/>
                </a:solidFill>
              </a:rPr>
              <a:t> -</a:t>
            </a:r>
            <a:endParaRPr lang="ru-RU" sz="1400" b="1" i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3</a:t>
            </a:r>
            <a:r>
              <a:rPr lang="en-US" sz="1400" b="1" i="1" dirty="0">
                <a:solidFill>
                  <a:schemeClr val="tx1"/>
                </a:solidFill>
              </a:rPr>
              <a:t>2,</a:t>
            </a:r>
            <a:r>
              <a:rPr lang="ru-RU" sz="1400" b="1" i="1" dirty="0">
                <a:solidFill>
                  <a:schemeClr val="tx1"/>
                </a:solidFill>
              </a:rPr>
              <a:t>4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3D020695-F170-4FE3-8579-89895677C6B0}"/>
              </a:ext>
            </a:extLst>
          </p:cNvPr>
          <p:cNvSpPr/>
          <p:nvPr/>
        </p:nvSpPr>
        <p:spPr>
          <a:xfrm>
            <a:off x="5789577" y="5491990"/>
            <a:ext cx="1473467" cy="5760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i="1" u="sng" dirty="0">
                <a:solidFill>
                  <a:schemeClr val="tx1"/>
                </a:solidFill>
              </a:rPr>
              <a:t>2020 </a:t>
            </a:r>
            <a:r>
              <a:rPr lang="ru-RU" sz="1400" b="1" i="1" u="sng" dirty="0">
                <a:solidFill>
                  <a:schemeClr val="tx1"/>
                </a:solidFill>
              </a:rPr>
              <a:t>год</a:t>
            </a:r>
            <a:r>
              <a:rPr lang="en-US" sz="1400" b="1" i="1" u="sng" dirty="0">
                <a:solidFill>
                  <a:schemeClr val="tx1"/>
                </a:solidFill>
              </a:rPr>
              <a:t> -</a:t>
            </a:r>
            <a:endParaRPr lang="ru-RU" sz="1400" b="1" i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3</a:t>
            </a:r>
            <a:r>
              <a:rPr lang="en-US" sz="1400" b="1" i="1" dirty="0">
                <a:solidFill>
                  <a:schemeClr val="tx1"/>
                </a:solidFill>
              </a:rPr>
              <a:t>0,</a:t>
            </a:r>
            <a:r>
              <a:rPr lang="ru-RU" sz="1400" b="1" i="1" dirty="0">
                <a:solidFill>
                  <a:schemeClr val="tx1"/>
                </a:solidFill>
              </a:rPr>
              <a:t>3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FEB60FBE-6B34-4AEF-9CBA-FC18E8E41B74}"/>
              </a:ext>
            </a:extLst>
          </p:cNvPr>
          <p:cNvSpPr/>
          <p:nvPr/>
        </p:nvSpPr>
        <p:spPr>
          <a:xfrm>
            <a:off x="1748708" y="4173699"/>
            <a:ext cx="1473467" cy="5760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i="1" u="sng" dirty="0">
                <a:solidFill>
                  <a:schemeClr val="tx1"/>
                </a:solidFill>
              </a:rPr>
              <a:t>2017 </a:t>
            </a:r>
            <a:r>
              <a:rPr lang="ru-RU" sz="1400" b="1" i="1" u="sng" dirty="0">
                <a:solidFill>
                  <a:schemeClr val="tx1"/>
                </a:solidFill>
              </a:rPr>
              <a:t>год</a:t>
            </a:r>
            <a:r>
              <a:rPr lang="en-US" sz="1400" b="1" i="1" u="sng" dirty="0">
                <a:solidFill>
                  <a:schemeClr val="tx1"/>
                </a:solidFill>
              </a:rPr>
              <a:t> -</a:t>
            </a:r>
            <a:endParaRPr lang="ru-RU" sz="1400" b="1" i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30</a:t>
            </a:r>
            <a:r>
              <a:rPr lang="en-US" sz="1400" b="1" i="1" dirty="0">
                <a:solidFill>
                  <a:schemeClr val="tx1"/>
                </a:solidFill>
              </a:rPr>
              <a:t>,8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83929EAE-7FC6-436F-9455-82F01140EB4D}"/>
              </a:ext>
            </a:extLst>
          </p:cNvPr>
          <p:cNvSpPr/>
          <p:nvPr/>
        </p:nvSpPr>
        <p:spPr>
          <a:xfrm>
            <a:off x="1841851" y="5381848"/>
            <a:ext cx="1473467" cy="5760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i="1" u="sng" dirty="0">
                <a:solidFill>
                  <a:schemeClr val="tx1"/>
                </a:solidFill>
              </a:rPr>
              <a:t>2019 </a:t>
            </a:r>
            <a:r>
              <a:rPr lang="ru-RU" sz="1400" b="1" i="1" u="sng" dirty="0">
                <a:solidFill>
                  <a:schemeClr val="tx1"/>
                </a:solidFill>
              </a:rPr>
              <a:t>год</a:t>
            </a:r>
            <a:r>
              <a:rPr lang="en-US" sz="1400" b="1" i="1" u="sng" dirty="0">
                <a:solidFill>
                  <a:schemeClr val="tx1"/>
                </a:solidFill>
              </a:rPr>
              <a:t> -</a:t>
            </a:r>
            <a:endParaRPr lang="ru-RU" sz="1400" b="1" i="1" u="sng" dirty="0">
              <a:solidFill>
                <a:schemeClr val="tx1"/>
              </a:solidFill>
            </a:endParaRPr>
          </a:p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29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ru-RU" sz="1400" b="1" i="1" dirty="0">
                <a:solidFill>
                  <a:schemeClr val="tx1"/>
                </a:solidFill>
              </a:rPr>
              <a:t>8</a:t>
            </a:r>
            <a:endParaRPr lang="en-US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CA822C-2803-4C7D-993E-8895387D35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923" y="1124744"/>
            <a:ext cx="8424936" cy="5616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7DB95B-9C13-4BE3-B129-CA0EA350FD08}"/>
              </a:ext>
            </a:extLst>
          </p:cNvPr>
          <p:cNvSpPr txBox="1"/>
          <p:nvPr/>
        </p:nvSpPr>
        <p:spPr>
          <a:xfrm>
            <a:off x="611561" y="25135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Доходы муниципальных районов (городских округов)  в расчете на 1 жителя до и после предоставления финансовой помощи на 2018 год,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EB4835-BF55-4C51-BDEE-73BE2259202D}"/>
              </a:ext>
            </a:extLst>
          </p:cNvPr>
          <p:cNvSpPr txBox="1"/>
          <p:nvPr/>
        </p:nvSpPr>
        <p:spPr>
          <a:xfrm>
            <a:off x="8316415" y="1196752"/>
            <a:ext cx="746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32</a:t>
            </a:r>
            <a:r>
              <a:rPr lang="en-US" sz="1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400</a:t>
            </a:r>
            <a:r>
              <a:rPr lang="en-US" sz="1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r>
              <a:rPr lang="ru-RU" sz="10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E4271A-F894-4C20-9740-83C50839109D}"/>
              </a:ext>
            </a:extLst>
          </p:cNvPr>
          <p:cNvSpPr txBox="1"/>
          <p:nvPr/>
        </p:nvSpPr>
        <p:spPr>
          <a:xfrm>
            <a:off x="2267745" y="1713582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Доходы до предоставления финансовой помощи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E17BC3-3380-4ECF-8A95-B9925240E80C}"/>
              </a:ext>
            </a:extLst>
          </p:cNvPr>
          <p:cNvSpPr txBox="1"/>
          <p:nvPr/>
        </p:nvSpPr>
        <p:spPr>
          <a:xfrm>
            <a:off x="2231872" y="217524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 Доходы после предоставления финансовой помощи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3E293B4-B99A-4F21-9168-F1196E872653}"/>
              </a:ext>
            </a:extLst>
          </p:cNvPr>
          <p:cNvSpPr/>
          <p:nvPr/>
        </p:nvSpPr>
        <p:spPr>
          <a:xfrm>
            <a:off x="1602597" y="1772816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028183F-EEE0-4519-85C0-A7FA83EF6F7C}"/>
              </a:ext>
            </a:extLst>
          </p:cNvPr>
          <p:cNvSpPr/>
          <p:nvPr/>
        </p:nvSpPr>
        <p:spPr>
          <a:xfrm>
            <a:off x="1587956" y="2241737"/>
            <a:ext cx="28803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85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267062875"/>
              </p:ext>
            </p:extLst>
          </p:nvPr>
        </p:nvGraphicFramePr>
        <p:xfrm>
          <a:off x="683568" y="332656"/>
          <a:ext cx="8640959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53B22E24-8398-483A-838C-8ED75EBC6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94054698"/>
              </p:ext>
            </p:extLst>
          </p:nvPr>
        </p:nvGraphicFramePr>
        <p:xfrm>
          <a:off x="179512" y="980722"/>
          <a:ext cx="8784976" cy="5698862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2636">
                  <a:extLst>
                    <a:ext uri="{9D8B030D-6E8A-4147-A177-3AD203B41FA5}">
                      <a16:colId xmlns="" xmlns:a16="http://schemas.microsoft.com/office/drawing/2014/main" val="3369881046"/>
                    </a:ext>
                  </a:extLst>
                </a:gridCol>
                <a:gridCol w="911900">
                  <a:extLst>
                    <a:ext uri="{9D8B030D-6E8A-4147-A177-3AD203B41FA5}">
                      <a16:colId xmlns="" xmlns:a16="http://schemas.microsoft.com/office/drawing/2014/main" val="291751042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33135029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114673996"/>
                    </a:ext>
                  </a:extLst>
                </a:gridCol>
                <a:gridCol w="8259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1785">
                  <a:extLst>
                    <a:ext uri="{9D8B030D-6E8A-4147-A177-3AD203B41FA5}">
                      <a16:colId xmlns="" xmlns:a16="http://schemas.microsoft.com/office/drawing/2014/main" val="1744673661"/>
                    </a:ext>
                  </a:extLst>
                </a:gridCol>
                <a:gridCol w="748504">
                  <a:extLst>
                    <a:ext uri="{9D8B030D-6E8A-4147-A177-3AD203B41FA5}">
                      <a16:colId xmlns="" xmlns:a16="http://schemas.microsoft.com/office/drawing/2014/main" val="4218381249"/>
                    </a:ext>
                  </a:extLst>
                </a:gridCol>
              </a:tblGrid>
              <a:tr h="2303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2017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272384"/>
                  </a:ext>
                </a:extLst>
              </a:tr>
              <a:tr h="489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 2018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2017 году </a:t>
                      </a:r>
                    </a:p>
                  </a:txBody>
                  <a:tcPr marL="5811" marR="5811" marT="581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 2019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768122"/>
                  </a:ext>
                </a:extLst>
              </a:tr>
              <a:tr h="33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Налоговые и неналоговые доходы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</a:rPr>
                        <a:t>818,6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800,0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891,3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858,9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864,3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2720615214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Налоговые доходы ВСЕГО,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636,9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652,4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685,1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749,6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758,0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5900555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из них: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2864126167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564,8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660,5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665,6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6097161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доходы от уплаты акцизов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7,6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151928387"/>
                  </a:ext>
                </a:extLst>
              </a:tr>
              <a:tr h="454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44,9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41,7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229831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126,8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1714596175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4300138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11,6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16,9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145,7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819979304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</a:rPr>
                        <a:t>Неналоговые доходы ВСЕГО,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181,7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147,6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206,2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139,7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109,3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</a:rPr>
                        <a:t>106,2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202943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из них: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1791945980"/>
                  </a:ext>
                </a:extLst>
              </a:tr>
              <a:tr h="33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доходы от сдачи в аренду земельных участков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88,3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85,4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46,7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50,9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2474168"/>
                  </a:ext>
                </a:extLst>
              </a:tr>
              <a:tr h="33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доходы от сдачи в аренду нежилых помещений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1939709410"/>
                  </a:ext>
                </a:extLst>
              </a:tr>
              <a:tr h="571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прочие поступления от использования имущества, находящегося в муниципальной собственности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10,1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174,1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1609791"/>
                  </a:ext>
                </a:extLst>
              </a:tr>
              <a:tr h="413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плата за негативное воздействие на окружающую среду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15,5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25285159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дохода от реализации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115,0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11 раз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110867"/>
                  </a:ext>
                </a:extLst>
              </a:tr>
              <a:tr h="2303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</a:rPr>
                        <a:t>денежные взыскания (штрафы)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172" marR="5811" marT="5811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31,2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>
                          <a:effectLst/>
                        </a:rPr>
                        <a:t>6,1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</a:p>
                  </a:txBody>
                  <a:tcPr marL="5811" marR="5811" marT="58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</a:rPr>
                        <a:t>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1" marR="5811" marT="5811" marB="0" anchor="b"/>
                </a:tc>
                <a:extLst>
                  <a:ext uri="{0D108BD9-81ED-4DB2-BD59-A6C34878D82A}">
                    <a16:rowId xmlns="" xmlns:a16="http://schemas.microsoft.com/office/drawing/2014/main" val="1817882039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8CFD10E-A68E-4A78-ABB6-A3855095C49F}"/>
              </a:ext>
            </a:extLst>
          </p:cNvPr>
          <p:cNvSpPr/>
          <p:nvPr/>
        </p:nvSpPr>
        <p:spPr>
          <a:xfrm>
            <a:off x="395536" y="188641"/>
            <a:ext cx="856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Основные налоговые и неналоговые доходы </a:t>
            </a:r>
          </a:p>
          <a:p>
            <a:pPr algn="ctr"/>
            <a:r>
              <a:rPr lang="ru-RU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бюджета города Сарова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836A2C-823D-4F09-B96A-DA4A9A3C6067}"/>
              </a:ext>
            </a:extLst>
          </p:cNvPr>
          <p:cNvSpPr txBox="1"/>
          <p:nvPr/>
        </p:nvSpPr>
        <p:spPr>
          <a:xfrm>
            <a:off x="7668344" y="692696"/>
            <a:ext cx="1224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/>
              <a:t>млн.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8966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60264514"/>
              </p:ext>
            </p:extLst>
          </p:nvPr>
        </p:nvGraphicFramePr>
        <p:xfrm>
          <a:off x="251521" y="152636"/>
          <a:ext cx="8640961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090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3660</TotalTime>
  <Words>2208</Words>
  <Application>Microsoft Office PowerPoint</Application>
  <PresentationFormat>Экран (4:3)</PresentationFormat>
  <Paragraphs>755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Бюджет города Сарова  на 2018 год  и на плановый период  2019 и 2020 годов</vt:lpstr>
      <vt:lpstr>Слайд 2</vt:lpstr>
      <vt:lpstr>Основные направления бюджетной и налоговой политики города Сарова на 2018 год и на плановый период  2019 и 2020 годов </vt:lpstr>
      <vt:lpstr>Слайд 4</vt:lpstr>
      <vt:lpstr>Доходы бюджета города Сарова  на 2018-2020 годы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Финансирование муниципальных программ</vt:lpstr>
      <vt:lpstr>   Программные и непрограммные расходы бюджета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Company>Администрация г.Саров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Мжачих И.П.</dc:creator>
  <cp:lastModifiedBy>Мжачих И.П.</cp:lastModifiedBy>
  <cp:revision>299</cp:revision>
  <dcterms:created xsi:type="dcterms:W3CDTF">2017-11-24T08:52:49Z</dcterms:created>
  <dcterms:modified xsi:type="dcterms:W3CDTF">2017-12-14T13:45:08Z</dcterms:modified>
</cp:coreProperties>
</file>